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Canva Sans" panose="020B0604020202020204" charset="0"/>
      <p:regular r:id="rId16"/>
    </p:embeddedFont>
    <p:embeddedFont>
      <p:font typeface="Canva Sans Bold" panose="020B0604020202020204" charset="0"/>
      <p:regular r:id="rId17"/>
    </p:embeddedFont>
    <p:embeddedFont>
      <p:font typeface="Montserrat" panose="00000500000000000000" pitchFamily="2" charset="0"/>
      <p:regular r:id="rId18"/>
    </p:embeddedFont>
    <p:embeddedFont>
      <p:font typeface="Montserrat Bold" panose="00000800000000000000" charset="0"/>
      <p:regular r:id="rId19"/>
    </p:embeddedFont>
    <p:embeddedFont>
      <p:font typeface="Montserrat Medium" panose="00000600000000000000" pitchFamily="2" charset="0"/>
      <p:regular r:id="rId20"/>
    </p:embeddedFont>
    <p:embeddedFont>
      <p:font typeface="Montserrat Ultra-Bold" panose="020B0604020202020204" charset="0"/>
      <p:regular r:id="rId21"/>
    </p:embeddedFont>
    <p:embeddedFont>
      <p:font typeface="Neue Machina Ultra-Bold" panose="020B0604020202020204" charset="0"/>
      <p:regular r:id="rId22"/>
    </p:embeddedFont>
    <p:embeddedFont>
      <p:font typeface="Roboto Mono"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774" y="22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12.png"/><Relationship Id="rId4" Type="http://schemas.openxmlformats.org/officeDocument/2006/relationships/image" Target="../media/image3.png"/><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6.svg"/><Relationship Id="rId7" Type="http://schemas.openxmlformats.org/officeDocument/2006/relationships/image" Target="../media/image4.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4.sv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svg"/><Relationship Id="rId7"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4.sv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4.sv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4.sv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3875567" y="-4926720"/>
            <a:ext cx="9808535" cy="9808535"/>
          </a:xfrm>
          <a:custGeom>
            <a:avLst/>
            <a:gdLst/>
            <a:ahLst/>
            <a:cxnLst/>
            <a:rect l="l" t="t" r="r" b="b"/>
            <a:pathLst>
              <a:path w="9808535" h="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71731" y="6544095"/>
            <a:ext cx="6009009" cy="6009009"/>
          </a:xfrm>
          <a:custGeom>
            <a:avLst/>
            <a:gdLst/>
            <a:ahLst/>
            <a:cxnLst/>
            <a:rect l="l" t="t" r="r" b="b"/>
            <a:pathLst>
              <a:path w="6009009" h="6009009">
                <a:moveTo>
                  <a:pt x="0" y="0"/>
                </a:moveTo>
                <a:lnTo>
                  <a:pt x="6009009" y="0"/>
                </a:lnTo>
                <a:lnTo>
                  <a:pt x="6009009" y="6009010"/>
                </a:lnTo>
                <a:lnTo>
                  <a:pt x="0" y="60090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8100000">
            <a:off x="11884038" y="6896830"/>
            <a:ext cx="8209501" cy="6060105"/>
          </a:xfrm>
          <a:custGeom>
            <a:avLst/>
            <a:gdLst/>
            <a:ahLst/>
            <a:cxnLst/>
            <a:rect l="l" t="t" r="r" b="b"/>
            <a:pathLst>
              <a:path w="8209501" h="6060105">
                <a:moveTo>
                  <a:pt x="0" y="0"/>
                </a:moveTo>
                <a:lnTo>
                  <a:pt x="8209501" y="0"/>
                </a:lnTo>
                <a:lnTo>
                  <a:pt x="8209501" y="6060105"/>
                </a:lnTo>
                <a:lnTo>
                  <a:pt x="0" y="606010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rot="-1393429">
            <a:off x="12271558" y="6401948"/>
            <a:ext cx="4723918" cy="2308815"/>
          </a:xfrm>
          <a:custGeom>
            <a:avLst/>
            <a:gdLst/>
            <a:ahLst/>
            <a:cxnLst/>
            <a:rect l="l" t="t" r="r" b="b"/>
            <a:pathLst>
              <a:path w="4723918" h="2308815">
                <a:moveTo>
                  <a:pt x="0" y="0"/>
                </a:moveTo>
                <a:lnTo>
                  <a:pt x="4723917" y="0"/>
                </a:lnTo>
                <a:lnTo>
                  <a:pt x="4723917" y="2308815"/>
                </a:lnTo>
                <a:lnTo>
                  <a:pt x="0" y="2308815"/>
                </a:lnTo>
                <a:lnTo>
                  <a:pt x="0" y="0"/>
                </a:lnTo>
                <a:close/>
              </a:path>
            </a:pathLst>
          </a:custGeom>
          <a:blipFill>
            <a:blip r:embed="rId8"/>
            <a:stretch>
              <a:fillRect/>
            </a:stretch>
          </a:blipFill>
        </p:spPr>
      </p:sp>
      <p:sp>
        <p:nvSpPr>
          <p:cNvPr id="6" name="Freeform 6"/>
          <p:cNvSpPr/>
          <p:nvPr/>
        </p:nvSpPr>
        <p:spPr>
          <a:xfrm>
            <a:off x="1146882" y="2136313"/>
            <a:ext cx="3597907" cy="3671334"/>
          </a:xfrm>
          <a:custGeom>
            <a:avLst/>
            <a:gdLst/>
            <a:ahLst/>
            <a:cxnLst/>
            <a:rect l="l" t="t" r="r" b="b"/>
            <a:pathLst>
              <a:path w="3597907" h="3671334">
                <a:moveTo>
                  <a:pt x="0" y="0"/>
                </a:moveTo>
                <a:lnTo>
                  <a:pt x="3597907" y="0"/>
                </a:lnTo>
                <a:lnTo>
                  <a:pt x="3597907" y="3671333"/>
                </a:lnTo>
                <a:lnTo>
                  <a:pt x="0" y="3671333"/>
                </a:lnTo>
                <a:lnTo>
                  <a:pt x="0" y="0"/>
                </a:lnTo>
                <a:close/>
              </a:path>
            </a:pathLst>
          </a:custGeom>
          <a:blipFill>
            <a:blip r:embed="rId9"/>
            <a:stretch>
              <a:fillRect/>
            </a:stretch>
          </a:blipFill>
        </p:spPr>
      </p:sp>
      <p:sp>
        <p:nvSpPr>
          <p:cNvPr id="7" name="Freeform 7"/>
          <p:cNvSpPr/>
          <p:nvPr/>
        </p:nvSpPr>
        <p:spPr>
          <a:xfrm rot="3042606">
            <a:off x="-947227" y="8169399"/>
            <a:ext cx="4602247" cy="3514966"/>
          </a:xfrm>
          <a:custGeom>
            <a:avLst/>
            <a:gdLst/>
            <a:ahLst/>
            <a:cxnLst/>
            <a:rect l="l" t="t" r="r" b="b"/>
            <a:pathLst>
              <a:path w="4602247" h="3514966">
                <a:moveTo>
                  <a:pt x="0" y="0"/>
                </a:moveTo>
                <a:lnTo>
                  <a:pt x="4602247" y="0"/>
                </a:lnTo>
                <a:lnTo>
                  <a:pt x="4602247" y="3514967"/>
                </a:lnTo>
                <a:lnTo>
                  <a:pt x="0" y="3514967"/>
                </a:lnTo>
                <a:lnTo>
                  <a:pt x="0" y="0"/>
                </a:lnTo>
                <a:close/>
              </a:path>
            </a:pathLst>
          </a:custGeom>
          <a:blipFill>
            <a:blip r:embed="rId10"/>
            <a:stretch>
              <a:fillRect/>
            </a:stretch>
          </a:blipFill>
        </p:spPr>
      </p:sp>
      <p:sp>
        <p:nvSpPr>
          <p:cNvPr id="8" name="TextBox 8"/>
          <p:cNvSpPr txBox="1"/>
          <p:nvPr/>
        </p:nvSpPr>
        <p:spPr>
          <a:xfrm>
            <a:off x="7640979" y="6000308"/>
            <a:ext cx="3006042" cy="439077"/>
          </a:xfrm>
          <a:prstGeom prst="rect">
            <a:avLst/>
          </a:prstGeom>
        </p:spPr>
        <p:txBody>
          <a:bodyPr lIns="0" tIns="0" rIns="0" bIns="0" rtlCol="0" anchor="t">
            <a:spAutoFit/>
          </a:bodyPr>
          <a:lstStyle/>
          <a:p>
            <a:pPr algn="ctr">
              <a:lnSpc>
                <a:spcPts val="3621"/>
              </a:lnSpc>
            </a:pPr>
            <a:r>
              <a:rPr lang="en-US" sz="2586">
                <a:solidFill>
                  <a:srgbClr val="01204C"/>
                </a:solidFill>
                <a:latin typeface="Montserrat Medium"/>
              </a:rPr>
              <a:t>Presentation</a:t>
            </a:r>
          </a:p>
        </p:txBody>
      </p:sp>
      <p:sp>
        <p:nvSpPr>
          <p:cNvPr id="9" name="TextBox 9"/>
          <p:cNvSpPr txBox="1"/>
          <p:nvPr/>
        </p:nvSpPr>
        <p:spPr>
          <a:xfrm>
            <a:off x="4822108" y="3335336"/>
            <a:ext cx="8643785" cy="3463928"/>
          </a:xfrm>
          <a:prstGeom prst="rect">
            <a:avLst/>
          </a:prstGeom>
        </p:spPr>
        <p:txBody>
          <a:bodyPr lIns="0" tIns="0" rIns="0" bIns="0" rtlCol="0" anchor="t">
            <a:spAutoFit/>
          </a:bodyPr>
          <a:lstStyle/>
          <a:p>
            <a:pPr algn="ctr">
              <a:lnSpc>
                <a:spcPts val="9279"/>
              </a:lnSpc>
            </a:pPr>
            <a:r>
              <a:rPr lang="en-US" sz="6399">
                <a:solidFill>
                  <a:srgbClr val="FFFFFF"/>
                </a:solidFill>
                <a:latin typeface="Montserrat Bold"/>
              </a:rPr>
              <a:t>Mitigating Bias in </a:t>
            </a:r>
          </a:p>
          <a:p>
            <a:pPr algn="ctr">
              <a:lnSpc>
                <a:spcPts val="9279"/>
              </a:lnSpc>
            </a:pPr>
            <a:r>
              <a:rPr lang="en-US" sz="6399">
                <a:solidFill>
                  <a:srgbClr val="FFFFFF"/>
                </a:solidFill>
                <a:latin typeface="Montserrat Bold"/>
              </a:rPr>
              <a:t>Cyberbullying Detection</a:t>
            </a:r>
          </a:p>
        </p:txBody>
      </p:sp>
      <p:sp>
        <p:nvSpPr>
          <p:cNvPr id="10" name="TextBox 10"/>
          <p:cNvSpPr txBox="1"/>
          <p:nvPr/>
        </p:nvSpPr>
        <p:spPr>
          <a:xfrm>
            <a:off x="9139238" y="4652327"/>
            <a:ext cx="9525" cy="887095"/>
          </a:xfrm>
          <a:prstGeom prst="rect">
            <a:avLst/>
          </a:prstGeom>
        </p:spPr>
        <p:txBody>
          <a:bodyPr lIns="0" tIns="0" rIns="0" bIns="0" rtlCol="0" anchor="t">
            <a:spAutoFit/>
          </a:bodyPr>
          <a:lstStyle/>
          <a:p>
            <a:pPr algn="ctr">
              <a:lnSpc>
                <a:spcPts val="7279"/>
              </a:lnSpc>
            </a:pPr>
            <a:endParaRPr/>
          </a:p>
        </p:txBody>
      </p:sp>
      <p:sp>
        <p:nvSpPr>
          <p:cNvPr id="11" name="TextBox 11"/>
          <p:cNvSpPr txBox="1"/>
          <p:nvPr/>
        </p:nvSpPr>
        <p:spPr>
          <a:xfrm>
            <a:off x="8302675" y="8677910"/>
            <a:ext cx="1692176" cy="580390"/>
          </a:xfrm>
          <a:prstGeom prst="rect">
            <a:avLst/>
          </a:prstGeom>
        </p:spPr>
        <p:txBody>
          <a:bodyPr lIns="0" tIns="0" rIns="0" bIns="0" rtlCol="0" anchor="t">
            <a:spAutoFit/>
          </a:bodyPr>
          <a:lstStyle/>
          <a:p>
            <a:pPr algn="ctr">
              <a:lnSpc>
                <a:spcPts val="4759"/>
              </a:lnSpc>
            </a:pPr>
            <a:r>
              <a:rPr lang="en-US" sz="3399">
                <a:solidFill>
                  <a:srgbClr val="FFFFFF"/>
                </a:solidFill>
                <a:latin typeface="Canva Sans"/>
              </a:rPr>
              <a:t>CSE 424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3354044" y="1024236"/>
            <a:ext cx="6896632" cy="6896632"/>
          </a:xfrm>
          <a:custGeom>
            <a:avLst/>
            <a:gdLst/>
            <a:ahLst/>
            <a:cxnLst/>
            <a:rect l="l" t="t" r="r" b="b"/>
            <a:pathLst>
              <a:path w="6896632" h="6896632">
                <a:moveTo>
                  <a:pt x="0" y="0"/>
                </a:moveTo>
                <a:lnTo>
                  <a:pt x="6896633" y="0"/>
                </a:lnTo>
                <a:lnTo>
                  <a:pt x="6896633" y="6896632"/>
                </a:lnTo>
                <a:lnTo>
                  <a:pt x="0" y="6896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4831439" y="3191290"/>
            <a:ext cx="8086060" cy="8086060"/>
          </a:xfrm>
          <a:custGeom>
            <a:avLst/>
            <a:gdLst/>
            <a:ahLst/>
            <a:cxnLst/>
            <a:rect l="l" t="t" r="r" b="b"/>
            <a:pathLst>
              <a:path w="8086060" h="8086060">
                <a:moveTo>
                  <a:pt x="0" y="0"/>
                </a:moveTo>
                <a:lnTo>
                  <a:pt x="8086061" y="0"/>
                </a:lnTo>
                <a:lnTo>
                  <a:pt x="8086061"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5400000">
            <a:off x="11928816" y="449266"/>
            <a:ext cx="12718369" cy="9388469"/>
          </a:xfrm>
          <a:custGeom>
            <a:avLst/>
            <a:gdLst/>
            <a:ahLst/>
            <a:cxnLst/>
            <a:rect l="l" t="t" r="r" b="b"/>
            <a:pathLst>
              <a:path w="12718369" h="9388469">
                <a:moveTo>
                  <a:pt x="0" y="0"/>
                </a:moveTo>
                <a:lnTo>
                  <a:pt x="12718368" y="0"/>
                </a:lnTo>
                <a:lnTo>
                  <a:pt x="12718368" y="9388468"/>
                </a:lnTo>
                <a:lnTo>
                  <a:pt x="0" y="938846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1823539" y="2903539"/>
            <a:ext cx="5366128" cy="5017329"/>
          </a:xfrm>
          <a:custGeom>
            <a:avLst/>
            <a:gdLst/>
            <a:ahLst/>
            <a:cxnLst/>
            <a:rect l="l" t="t" r="r" b="b"/>
            <a:pathLst>
              <a:path w="5366128" h="5017329">
                <a:moveTo>
                  <a:pt x="0" y="0"/>
                </a:moveTo>
                <a:lnTo>
                  <a:pt x="5366128" y="0"/>
                </a:lnTo>
                <a:lnTo>
                  <a:pt x="5366128" y="5017329"/>
                </a:lnTo>
                <a:lnTo>
                  <a:pt x="0" y="5017329"/>
                </a:lnTo>
                <a:lnTo>
                  <a:pt x="0" y="0"/>
                </a:lnTo>
                <a:close/>
              </a:path>
            </a:pathLst>
          </a:custGeom>
          <a:blipFill>
            <a:blip r:embed="rId8"/>
            <a:stretch>
              <a:fillRect/>
            </a:stretch>
          </a:blipFill>
        </p:spPr>
      </p:sp>
      <p:sp>
        <p:nvSpPr>
          <p:cNvPr id="6" name="TextBox 6"/>
          <p:cNvSpPr txBox="1"/>
          <p:nvPr/>
        </p:nvSpPr>
        <p:spPr>
          <a:xfrm>
            <a:off x="5787940" y="4200702"/>
            <a:ext cx="7049222" cy="1685603"/>
          </a:xfrm>
          <a:prstGeom prst="rect">
            <a:avLst/>
          </a:prstGeom>
        </p:spPr>
        <p:txBody>
          <a:bodyPr lIns="0" tIns="0" rIns="0" bIns="0" rtlCol="0" anchor="t">
            <a:spAutoFit/>
          </a:bodyPr>
          <a:lstStyle/>
          <a:p>
            <a:pPr>
              <a:lnSpc>
                <a:spcPts val="13667"/>
              </a:lnSpc>
            </a:pPr>
            <a:r>
              <a:rPr lang="en-US" sz="9762">
                <a:solidFill>
                  <a:srgbClr val="FFFFFF"/>
                </a:solidFill>
                <a:latin typeface="Neue Machina Ultra-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3875567" y="-5108501"/>
            <a:ext cx="9808535" cy="9808535"/>
          </a:xfrm>
          <a:custGeom>
            <a:avLst/>
            <a:gdLst/>
            <a:ahLst/>
            <a:cxnLst/>
            <a:rect l="l" t="t" r="r" b="b"/>
            <a:pathLst>
              <a:path w="9808535" h="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823539" y="6359184"/>
            <a:ext cx="8086060" cy="8086060"/>
          </a:xfrm>
          <a:custGeom>
            <a:avLst/>
            <a:gdLst/>
            <a:ahLst/>
            <a:cxnLst/>
            <a:rect l="l" t="t" r="r" b="b"/>
            <a:pathLst>
              <a:path w="8086060" h="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5400000">
            <a:off x="9029493" y="1664950"/>
            <a:ext cx="12718369" cy="9388469"/>
          </a:xfrm>
          <a:custGeom>
            <a:avLst/>
            <a:gdLst/>
            <a:ahLst/>
            <a:cxnLst/>
            <a:rect l="l" t="t" r="r" b="b"/>
            <a:pathLst>
              <a:path w="12718369" h="9388469">
                <a:moveTo>
                  <a:pt x="0" y="0"/>
                </a:moveTo>
                <a:lnTo>
                  <a:pt x="12718369" y="0"/>
                </a:lnTo>
                <a:lnTo>
                  <a:pt x="12718369" y="9388469"/>
                </a:lnTo>
                <a:lnTo>
                  <a:pt x="0" y="938846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533898" y="2346313"/>
            <a:ext cx="2292647" cy="2635226"/>
          </a:xfrm>
          <a:custGeom>
            <a:avLst/>
            <a:gdLst/>
            <a:ahLst/>
            <a:cxnLst/>
            <a:rect l="l" t="t" r="r" b="b"/>
            <a:pathLst>
              <a:path w="2292647" h="2635226">
                <a:moveTo>
                  <a:pt x="0" y="0"/>
                </a:moveTo>
                <a:lnTo>
                  <a:pt x="2292647" y="0"/>
                </a:lnTo>
                <a:lnTo>
                  <a:pt x="2292647" y="2635227"/>
                </a:lnTo>
                <a:lnTo>
                  <a:pt x="0" y="2635227"/>
                </a:lnTo>
                <a:lnTo>
                  <a:pt x="0" y="0"/>
                </a:lnTo>
                <a:close/>
              </a:path>
            </a:pathLst>
          </a:custGeom>
          <a:blipFill>
            <a:blip r:embed="rId8"/>
            <a:stretch>
              <a:fillRect/>
            </a:stretch>
          </a:blipFill>
        </p:spPr>
      </p:sp>
      <p:sp>
        <p:nvSpPr>
          <p:cNvPr id="6" name="Freeform 6"/>
          <p:cNvSpPr/>
          <p:nvPr/>
        </p:nvSpPr>
        <p:spPr>
          <a:xfrm rot="1953174">
            <a:off x="-59279" y="8766770"/>
            <a:ext cx="5153321" cy="3040459"/>
          </a:xfrm>
          <a:custGeom>
            <a:avLst/>
            <a:gdLst/>
            <a:ahLst/>
            <a:cxnLst/>
            <a:rect l="l" t="t" r="r" b="b"/>
            <a:pathLst>
              <a:path w="5153321" h="3040459">
                <a:moveTo>
                  <a:pt x="0" y="0"/>
                </a:moveTo>
                <a:lnTo>
                  <a:pt x="5153321" y="0"/>
                </a:lnTo>
                <a:lnTo>
                  <a:pt x="5153321" y="3040460"/>
                </a:lnTo>
                <a:lnTo>
                  <a:pt x="0" y="3040460"/>
                </a:lnTo>
                <a:lnTo>
                  <a:pt x="0" y="0"/>
                </a:lnTo>
                <a:close/>
              </a:path>
            </a:pathLst>
          </a:custGeom>
          <a:blipFill>
            <a:blip r:embed="rId9"/>
            <a:stretch>
              <a:fillRect/>
            </a:stretch>
          </a:blipFill>
        </p:spPr>
      </p:sp>
      <p:sp>
        <p:nvSpPr>
          <p:cNvPr id="7" name="Freeform 7"/>
          <p:cNvSpPr/>
          <p:nvPr/>
        </p:nvSpPr>
        <p:spPr>
          <a:xfrm>
            <a:off x="12726913" y="1664932"/>
            <a:ext cx="6888896" cy="7185289"/>
          </a:xfrm>
          <a:custGeom>
            <a:avLst/>
            <a:gdLst/>
            <a:ahLst/>
            <a:cxnLst/>
            <a:rect l="l" t="t" r="r" b="b"/>
            <a:pathLst>
              <a:path w="6888896" h="7185289">
                <a:moveTo>
                  <a:pt x="0" y="0"/>
                </a:moveTo>
                <a:lnTo>
                  <a:pt x="6888897" y="0"/>
                </a:lnTo>
                <a:lnTo>
                  <a:pt x="6888897" y="7185290"/>
                </a:lnTo>
                <a:lnTo>
                  <a:pt x="0" y="7185290"/>
                </a:lnTo>
                <a:lnTo>
                  <a:pt x="0" y="0"/>
                </a:lnTo>
                <a:close/>
              </a:path>
            </a:pathLst>
          </a:custGeom>
          <a:blipFill>
            <a:blip r:embed="rId10"/>
            <a:stretch>
              <a:fillRect/>
            </a:stretch>
          </a:blipFill>
        </p:spPr>
      </p:sp>
      <p:sp>
        <p:nvSpPr>
          <p:cNvPr id="8" name="TextBox 8"/>
          <p:cNvSpPr txBox="1"/>
          <p:nvPr/>
        </p:nvSpPr>
        <p:spPr>
          <a:xfrm>
            <a:off x="3029571" y="3521051"/>
            <a:ext cx="9352067" cy="5058629"/>
          </a:xfrm>
          <a:prstGeom prst="rect">
            <a:avLst/>
          </a:prstGeom>
        </p:spPr>
        <p:txBody>
          <a:bodyPr lIns="0" tIns="0" rIns="0" bIns="0" rtlCol="0" anchor="t">
            <a:spAutoFit/>
          </a:bodyPr>
          <a:lstStyle/>
          <a:p>
            <a:pPr>
              <a:lnSpc>
                <a:spcPts val="5077"/>
              </a:lnSpc>
            </a:pPr>
            <a:r>
              <a:rPr lang="en-US" sz="2986" spc="128">
                <a:solidFill>
                  <a:srgbClr val="FFFFFF"/>
                </a:solidFill>
                <a:latin typeface="Montserrat"/>
              </a:rPr>
              <a:t>01/ Maliha Binte Masud (21201434)</a:t>
            </a:r>
          </a:p>
          <a:p>
            <a:pPr>
              <a:lnSpc>
                <a:spcPts val="5077"/>
              </a:lnSpc>
            </a:pPr>
            <a:r>
              <a:rPr lang="en-US" sz="2986" spc="128">
                <a:solidFill>
                  <a:srgbClr val="FFFFFF"/>
                </a:solidFill>
                <a:latin typeface="Montserrat"/>
              </a:rPr>
              <a:t>02/ Abdur Rahman Shafi (23241118)</a:t>
            </a:r>
          </a:p>
          <a:p>
            <a:pPr>
              <a:lnSpc>
                <a:spcPts val="5077"/>
              </a:lnSpc>
            </a:pPr>
            <a:r>
              <a:rPr lang="en-US" sz="2986" spc="128">
                <a:solidFill>
                  <a:srgbClr val="FFFFFF"/>
                </a:solidFill>
                <a:latin typeface="Montserrat"/>
              </a:rPr>
              <a:t>03/ MD Rakibul Hasan Talukder (23241100)</a:t>
            </a:r>
          </a:p>
          <a:p>
            <a:pPr>
              <a:lnSpc>
                <a:spcPts val="5077"/>
              </a:lnSpc>
            </a:pPr>
            <a:r>
              <a:rPr lang="en-US" sz="2986" spc="128">
                <a:solidFill>
                  <a:srgbClr val="FFFFFF"/>
                </a:solidFill>
                <a:latin typeface="Montserrat"/>
              </a:rPr>
              <a:t>04/ Amina Zannat Nurhan (23241099)</a:t>
            </a:r>
          </a:p>
          <a:p>
            <a:pPr>
              <a:lnSpc>
                <a:spcPts val="5077"/>
              </a:lnSpc>
            </a:pPr>
            <a:r>
              <a:rPr lang="en-US" sz="2986" spc="128">
                <a:solidFill>
                  <a:srgbClr val="FFFFFF"/>
                </a:solidFill>
                <a:latin typeface="Montserrat"/>
              </a:rPr>
              <a:t>05/ Sabbir Hossain Mirza (23241086)</a:t>
            </a:r>
          </a:p>
          <a:p>
            <a:pPr>
              <a:lnSpc>
                <a:spcPts val="5077"/>
              </a:lnSpc>
            </a:pPr>
            <a:r>
              <a:rPr lang="en-US" sz="2986" spc="128">
                <a:solidFill>
                  <a:srgbClr val="FFFFFF"/>
                </a:solidFill>
                <a:latin typeface="Montserrat"/>
              </a:rPr>
              <a:t>06/ Fahmid Hasan Chowdhury (21201286)</a:t>
            </a:r>
          </a:p>
          <a:p>
            <a:pPr>
              <a:lnSpc>
                <a:spcPts val="5077"/>
              </a:lnSpc>
            </a:pPr>
            <a:r>
              <a:rPr lang="en-US" sz="2986" spc="128">
                <a:solidFill>
                  <a:srgbClr val="FFFFFF"/>
                </a:solidFill>
                <a:latin typeface="Montserrat"/>
              </a:rPr>
              <a:t>07/ Radito Dhali (24141150)</a:t>
            </a:r>
          </a:p>
          <a:p>
            <a:pPr>
              <a:lnSpc>
                <a:spcPts val="5077"/>
              </a:lnSpc>
            </a:pPr>
            <a:r>
              <a:rPr lang="en-US" sz="2986" spc="128">
                <a:solidFill>
                  <a:srgbClr val="FFFFFF"/>
                </a:solidFill>
                <a:latin typeface="Montserrat"/>
              </a:rPr>
              <a:t>08/ Zakaria Ibne Rafiq (21201357)</a:t>
            </a:r>
          </a:p>
        </p:txBody>
      </p:sp>
      <p:sp>
        <p:nvSpPr>
          <p:cNvPr id="9" name="Freeform 9"/>
          <p:cNvSpPr/>
          <p:nvPr/>
        </p:nvSpPr>
        <p:spPr>
          <a:xfrm>
            <a:off x="-1671139" y="6511584"/>
            <a:ext cx="8086060" cy="8086060"/>
          </a:xfrm>
          <a:custGeom>
            <a:avLst/>
            <a:gdLst/>
            <a:ahLst/>
            <a:cxnLst/>
            <a:rect l="l" t="t" r="r" b="b"/>
            <a:pathLst>
              <a:path w="8086060" h="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3029571" y="1169055"/>
            <a:ext cx="8845070" cy="1152751"/>
          </a:xfrm>
          <a:prstGeom prst="rect">
            <a:avLst/>
          </a:prstGeom>
        </p:spPr>
        <p:txBody>
          <a:bodyPr lIns="0" tIns="0" rIns="0" bIns="0" rtlCol="0" anchor="t">
            <a:spAutoFit/>
          </a:bodyPr>
          <a:lstStyle/>
          <a:p>
            <a:pPr>
              <a:lnSpc>
                <a:spcPts val="9701"/>
              </a:lnSpc>
            </a:pPr>
            <a:r>
              <a:rPr lang="en-US" sz="6929" dirty="0">
                <a:solidFill>
                  <a:srgbClr val="FFFFFF"/>
                </a:solidFill>
                <a:latin typeface="Neue Machina Ultra-Bold"/>
              </a:rPr>
              <a:t>Group/Row no. </a:t>
            </a:r>
            <a:r>
              <a:rPr lang="en-US" sz="6929">
                <a:solidFill>
                  <a:srgbClr val="FFFFFF"/>
                </a:solidFill>
                <a:latin typeface="Neue Machina Ultra-Bold"/>
              </a:rPr>
              <a:t>04</a:t>
            </a:r>
          </a:p>
        </p:txBody>
      </p:sp>
      <p:sp>
        <p:nvSpPr>
          <p:cNvPr id="11" name="TextBox 11"/>
          <p:cNvSpPr txBox="1"/>
          <p:nvPr/>
        </p:nvSpPr>
        <p:spPr>
          <a:xfrm>
            <a:off x="3029571" y="2507520"/>
            <a:ext cx="2267487" cy="887095"/>
          </a:xfrm>
          <a:prstGeom prst="rect">
            <a:avLst/>
          </a:prstGeom>
        </p:spPr>
        <p:txBody>
          <a:bodyPr lIns="0" tIns="0" rIns="0" bIns="0" rtlCol="0" anchor="t">
            <a:spAutoFit/>
          </a:bodyPr>
          <a:lstStyle/>
          <a:p>
            <a:pPr>
              <a:lnSpc>
                <a:spcPts val="7279"/>
              </a:lnSpc>
            </a:pPr>
            <a:r>
              <a:rPr lang="en-US" sz="5199">
                <a:solidFill>
                  <a:srgbClr val="FFFFFF"/>
                </a:solidFill>
                <a:latin typeface="Canva Sans Bold"/>
              </a:rPr>
              <a:t>Sec.02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rot="-833134">
            <a:off x="-234626" y="7511228"/>
            <a:ext cx="8732717" cy="6446333"/>
          </a:xfrm>
          <a:custGeom>
            <a:avLst/>
            <a:gdLst/>
            <a:ahLst/>
            <a:cxnLst/>
            <a:rect l="l" t="t" r="r" b="b"/>
            <a:pathLst>
              <a:path w="8732717" h="6446333">
                <a:moveTo>
                  <a:pt x="0" y="0"/>
                </a:moveTo>
                <a:lnTo>
                  <a:pt x="8732717" y="0"/>
                </a:lnTo>
                <a:lnTo>
                  <a:pt x="8732717" y="6446332"/>
                </a:lnTo>
                <a:lnTo>
                  <a:pt x="0" y="64463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686091" y="-3553501"/>
            <a:ext cx="7966832" cy="7966832"/>
          </a:xfrm>
          <a:custGeom>
            <a:avLst/>
            <a:gdLst/>
            <a:ahLst/>
            <a:cxnLst/>
            <a:rect l="l" t="t" r="r" b="b"/>
            <a:pathLst>
              <a:path w="7966832" h="7966832">
                <a:moveTo>
                  <a:pt x="0" y="0"/>
                </a:moveTo>
                <a:lnTo>
                  <a:pt x="7966832" y="0"/>
                </a:lnTo>
                <a:lnTo>
                  <a:pt x="7966832" y="7966832"/>
                </a:lnTo>
                <a:lnTo>
                  <a:pt x="0" y="79668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3500499" y="-175159"/>
            <a:ext cx="7517602" cy="10637319"/>
          </a:xfrm>
          <a:custGeom>
            <a:avLst/>
            <a:gdLst/>
            <a:ahLst/>
            <a:cxnLst/>
            <a:rect l="l" t="t" r="r" b="b"/>
            <a:pathLst>
              <a:path w="7517602" h="10637319">
                <a:moveTo>
                  <a:pt x="0" y="0"/>
                </a:moveTo>
                <a:lnTo>
                  <a:pt x="7517602" y="0"/>
                </a:lnTo>
                <a:lnTo>
                  <a:pt x="7517602" y="10637318"/>
                </a:lnTo>
                <a:lnTo>
                  <a:pt x="0" y="10637318"/>
                </a:lnTo>
                <a:lnTo>
                  <a:pt x="0" y="0"/>
                </a:lnTo>
                <a:close/>
              </a:path>
            </a:pathLst>
          </a:custGeom>
          <a:blipFill>
            <a:blip r:embed="rId6">
              <a:extLst>
                <a:ext uri="{96DAC541-7B7A-43D3-8B79-37D633B846F1}">
                  <asvg:svgBlip xmlns:asvg="http://schemas.microsoft.com/office/drawing/2016/SVG/main" r:embed="rId7"/>
                </a:ext>
              </a:extLst>
            </a:blip>
            <a:stretch>
              <a:fillRect t="-14573" r="-62119"/>
            </a:stretch>
          </a:blipFill>
        </p:spPr>
      </p:sp>
      <p:sp>
        <p:nvSpPr>
          <p:cNvPr id="5" name="Freeform 5"/>
          <p:cNvSpPr/>
          <p:nvPr/>
        </p:nvSpPr>
        <p:spPr>
          <a:xfrm>
            <a:off x="12802533" y="429915"/>
            <a:ext cx="3874294" cy="2862135"/>
          </a:xfrm>
          <a:custGeom>
            <a:avLst/>
            <a:gdLst/>
            <a:ahLst/>
            <a:cxnLst/>
            <a:rect l="l" t="t" r="r" b="b"/>
            <a:pathLst>
              <a:path w="3874294" h="2862135">
                <a:moveTo>
                  <a:pt x="0" y="0"/>
                </a:moveTo>
                <a:lnTo>
                  <a:pt x="3874295" y="0"/>
                </a:lnTo>
                <a:lnTo>
                  <a:pt x="3874295" y="2862135"/>
                </a:lnTo>
                <a:lnTo>
                  <a:pt x="0" y="2862135"/>
                </a:lnTo>
                <a:lnTo>
                  <a:pt x="0" y="0"/>
                </a:lnTo>
                <a:close/>
              </a:path>
            </a:pathLst>
          </a:custGeom>
          <a:blipFill>
            <a:blip r:embed="rId8"/>
            <a:stretch>
              <a:fillRect/>
            </a:stretch>
          </a:blipFill>
        </p:spPr>
      </p:sp>
      <p:sp>
        <p:nvSpPr>
          <p:cNvPr id="6" name="Freeform 6"/>
          <p:cNvSpPr/>
          <p:nvPr/>
        </p:nvSpPr>
        <p:spPr>
          <a:xfrm>
            <a:off x="-3182205" y="7164187"/>
            <a:ext cx="8959061" cy="6831284"/>
          </a:xfrm>
          <a:custGeom>
            <a:avLst/>
            <a:gdLst/>
            <a:ahLst/>
            <a:cxnLst/>
            <a:rect l="l" t="t" r="r" b="b"/>
            <a:pathLst>
              <a:path w="8959061" h="6831284">
                <a:moveTo>
                  <a:pt x="0" y="0"/>
                </a:moveTo>
                <a:lnTo>
                  <a:pt x="8959060" y="0"/>
                </a:lnTo>
                <a:lnTo>
                  <a:pt x="8959060" y="6831284"/>
                </a:lnTo>
                <a:lnTo>
                  <a:pt x="0" y="6831284"/>
                </a:lnTo>
                <a:lnTo>
                  <a:pt x="0" y="0"/>
                </a:lnTo>
                <a:close/>
              </a:path>
            </a:pathLst>
          </a:custGeom>
          <a:blipFill>
            <a:blip r:embed="rId9"/>
            <a:stretch>
              <a:fillRect/>
            </a:stretch>
          </a:blipFill>
        </p:spPr>
      </p:sp>
      <p:sp>
        <p:nvSpPr>
          <p:cNvPr id="7" name="TextBox 7"/>
          <p:cNvSpPr txBox="1"/>
          <p:nvPr/>
        </p:nvSpPr>
        <p:spPr>
          <a:xfrm>
            <a:off x="4499239" y="2500371"/>
            <a:ext cx="9289521" cy="1411908"/>
          </a:xfrm>
          <a:prstGeom prst="rect">
            <a:avLst/>
          </a:prstGeom>
        </p:spPr>
        <p:txBody>
          <a:bodyPr lIns="0" tIns="0" rIns="0" bIns="0" rtlCol="0" anchor="t">
            <a:spAutoFit/>
          </a:bodyPr>
          <a:lstStyle/>
          <a:p>
            <a:pPr algn="ctr">
              <a:lnSpc>
                <a:spcPts val="11428"/>
              </a:lnSpc>
            </a:pPr>
            <a:r>
              <a:rPr lang="en-US" sz="8163">
                <a:solidFill>
                  <a:srgbClr val="FFFFFF"/>
                </a:solidFill>
                <a:latin typeface="Neue Machina Ultra-Bold"/>
              </a:rPr>
              <a:t>Introduction</a:t>
            </a:r>
          </a:p>
        </p:txBody>
      </p:sp>
      <p:sp>
        <p:nvSpPr>
          <p:cNvPr id="8" name="TextBox 8"/>
          <p:cNvSpPr txBox="1"/>
          <p:nvPr/>
        </p:nvSpPr>
        <p:spPr>
          <a:xfrm>
            <a:off x="4018464" y="4022229"/>
            <a:ext cx="10251073" cy="3574459"/>
          </a:xfrm>
          <a:prstGeom prst="rect">
            <a:avLst/>
          </a:prstGeom>
        </p:spPr>
        <p:txBody>
          <a:bodyPr lIns="0" tIns="0" rIns="0" bIns="0" rtlCol="0" anchor="t">
            <a:spAutoFit/>
          </a:bodyPr>
          <a:lstStyle/>
          <a:p>
            <a:pPr algn="just">
              <a:lnSpc>
                <a:spcPts val="4057"/>
              </a:lnSpc>
            </a:pPr>
            <a:r>
              <a:rPr lang="en-US" sz="2898">
                <a:solidFill>
                  <a:srgbClr val="FFFFFF"/>
                </a:solidFill>
                <a:latin typeface="Montserrat"/>
              </a:rPr>
              <a:t>The social media boom has brought a dark side: cyberbullying. Existing solutions struggle with bias. Our project aims to bridge this gap. We target unbiased detection of online harassment (gender, language, religion, etc.) while achieving high accuracy in classifying harassing text. This aligns with your focus on a diverse dataset for cyberbullying detection.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78214" y="-4882840"/>
            <a:ext cx="9218676" cy="9218676"/>
          </a:xfrm>
          <a:custGeom>
            <a:avLst/>
            <a:gdLst/>
            <a:ahLst/>
            <a:cxnLst/>
            <a:rect l="l" t="t" r="r" b="b"/>
            <a:pathLst>
              <a:path w="9218676" h="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720443" y="-1551311"/>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3247802" y="4806269"/>
            <a:ext cx="9218676" cy="9218676"/>
          </a:xfrm>
          <a:custGeom>
            <a:avLst/>
            <a:gdLst/>
            <a:ahLst/>
            <a:cxnLst/>
            <a:rect l="l" t="t" r="r" b="b"/>
            <a:pathLst>
              <a:path w="9218676" h="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10899438" y="7474099"/>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15869971" y="8535586"/>
            <a:ext cx="2778658" cy="2285446"/>
          </a:xfrm>
          <a:custGeom>
            <a:avLst/>
            <a:gdLst/>
            <a:ahLst/>
            <a:cxnLst/>
            <a:rect l="l" t="t" r="r" b="b"/>
            <a:pathLst>
              <a:path w="2778658" h="2285446">
                <a:moveTo>
                  <a:pt x="0" y="0"/>
                </a:moveTo>
                <a:lnTo>
                  <a:pt x="2778658" y="0"/>
                </a:lnTo>
                <a:lnTo>
                  <a:pt x="2778658" y="2285447"/>
                </a:lnTo>
                <a:lnTo>
                  <a:pt x="0" y="2285447"/>
                </a:lnTo>
                <a:lnTo>
                  <a:pt x="0" y="0"/>
                </a:lnTo>
                <a:close/>
              </a:path>
            </a:pathLst>
          </a:custGeom>
          <a:blipFill>
            <a:blip r:embed="rId6"/>
            <a:stretch>
              <a:fillRect/>
            </a:stretch>
          </a:blipFill>
        </p:spPr>
      </p:sp>
      <p:sp>
        <p:nvSpPr>
          <p:cNvPr id="7" name="Freeform 7"/>
          <p:cNvSpPr/>
          <p:nvPr/>
        </p:nvSpPr>
        <p:spPr>
          <a:xfrm flipH="1">
            <a:off x="14020057" y="-2331083"/>
            <a:ext cx="4903845" cy="5636604"/>
          </a:xfrm>
          <a:custGeom>
            <a:avLst/>
            <a:gdLst/>
            <a:ahLst/>
            <a:cxnLst/>
            <a:rect l="l" t="t" r="r" b="b"/>
            <a:pathLst>
              <a:path w="4903845" h="5636604">
                <a:moveTo>
                  <a:pt x="4903845" y="0"/>
                </a:moveTo>
                <a:lnTo>
                  <a:pt x="0" y="0"/>
                </a:lnTo>
                <a:lnTo>
                  <a:pt x="0" y="5636604"/>
                </a:lnTo>
                <a:lnTo>
                  <a:pt x="4903845" y="5636604"/>
                </a:lnTo>
                <a:lnTo>
                  <a:pt x="4903845" y="0"/>
                </a:lnTo>
                <a:close/>
              </a:path>
            </a:pathLst>
          </a:custGeom>
          <a:blipFill>
            <a:blip r:embed="rId7"/>
            <a:stretch>
              <a:fillRect/>
            </a:stretch>
          </a:blipFill>
        </p:spPr>
      </p:sp>
      <p:sp>
        <p:nvSpPr>
          <p:cNvPr id="8" name="TextBox 8"/>
          <p:cNvSpPr txBox="1"/>
          <p:nvPr/>
        </p:nvSpPr>
        <p:spPr>
          <a:xfrm>
            <a:off x="1738930" y="2134307"/>
            <a:ext cx="11196042" cy="1179737"/>
          </a:xfrm>
          <a:prstGeom prst="rect">
            <a:avLst/>
          </a:prstGeom>
        </p:spPr>
        <p:txBody>
          <a:bodyPr lIns="0" tIns="0" rIns="0" bIns="0" rtlCol="0" anchor="t">
            <a:spAutoFit/>
          </a:bodyPr>
          <a:lstStyle/>
          <a:p>
            <a:pPr>
              <a:lnSpc>
                <a:spcPts val="9525"/>
              </a:lnSpc>
            </a:pPr>
            <a:r>
              <a:rPr lang="en-US" sz="6803">
                <a:solidFill>
                  <a:srgbClr val="FFFFFF"/>
                </a:solidFill>
                <a:latin typeface="Neue Machina Ultra-Bold"/>
              </a:rPr>
              <a:t>Data Composition:</a:t>
            </a:r>
          </a:p>
        </p:txBody>
      </p:sp>
      <p:sp>
        <p:nvSpPr>
          <p:cNvPr id="9" name="TextBox 9"/>
          <p:cNvSpPr txBox="1"/>
          <p:nvPr/>
        </p:nvSpPr>
        <p:spPr>
          <a:xfrm>
            <a:off x="1360107" y="3588163"/>
            <a:ext cx="11887695" cy="2877949"/>
          </a:xfrm>
          <a:prstGeom prst="rect">
            <a:avLst/>
          </a:prstGeom>
        </p:spPr>
        <p:txBody>
          <a:bodyPr lIns="0" tIns="0" rIns="0" bIns="0" rtlCol="0" anchor="t">
            <a:spAutoFit/>
          </a:bodyPr>
          <a:lstStyle/>
          <a:p>
            <a:pPr marL="716772" lvl="1" indent="-358386">
              <a:lnSpc>
                <a:spcPts val="4647"/>
              </a:lnSpc>
              <a:buFont typeface="Arial"/>
              <a:buChar char="•"/>
            </a:pPr>
            <a:r>
              <a:rPr lang="en-US" sz="3319">
                <a:solidFill>
                  <a:srgbClr val="FFFFFF"/>
                </a:solidFill>
                <a:latin typeface="Montserrat"/>
              </a:rPr>
              <a:t>6 categories: Different cyberbullying types based on age, ethnicity, gender, religion, non-bullying text, and others.</a:t>
            </a:r>
          </a:p>
          <a:p>
            <a:pPr marL="716772" lvl="1" indent="-358386">
              <a:lnSpc>
                <a:spcPts val="4647"/>
              </a:lnSpc>
              <a:buFont typeface="Arial"/>
              <a:buChar char="•"/>
            </a:pPr>
            <a:r>
              <a:rPr lang="en-US" sz="3319">
                <a:solidFill>
                  <a:srgbClr val="FFFFFF"/>
                </a:solidFill>
                <a:latin typeface="Montserrat"/>
              </a:rPr>
              <a:t>Balanced distribution: 24,000 entries with even representation across data types.</a:t>
            </a:r>
          </a:p>
        </p:txBody>
      </p:sp>
      <p:sp>
        <p:nvSpPr>
          <p:cNvPr id="10" name="TextBox 10"/>
          <p:cNvSpPr txBox="1"/>
          <p:nvPr/>
        </p:nvSpPr>
        <p:spPr>
          <a:xfrm>
            <a:off x="862065" y="7438814"/>
            <a:ext cx="15111872" cy="815339"/>
          </a:xfrm>
          <a:prstGeom prst="rect">
            <a:avLst/>
          </a:prstGeom>
        </p:spPr>
        <p:txBody>
          <a:bodyPr lIns="0" tIns="0" rIns="0" bIns="0" rtlCol="0" anchor="t">
            <a:spAutoFit/>
          </a:bodyPr>
          <a:lstStyle/>
          <a:p>
            <a:pPr>
              <a:lnSpc>
                <a:spcPts val="3360"/>
              </a:lnSpc>
            </a:pPr>
            <a:r>
              <a:rPr lang="en-US" sz="2400">
                <a:solidFill>
                  <a:srgbClr val="FFFFFF"/>
                </a:solidFill>
                <a:latin typeface="Canva Sans"/>
              </a:rPr>
              <a:t>Dataset Link: Jason Wang, Kaiqun Fu, Chang-Tien Lu, November 12, 2020, "Fine-Grained Balanced Cyberbullying Dataset", IEEE Dataport, doi: https://dx.doi.org/10.21227/kn1c-zx22.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87719" y="-2942560"/>
            <a:ext cx="8996085" cy="8996085"/>
          </a:xfrm>
          <a:custGeom>
            <a:avLst/>
            <a:gdLst/>
            <a:ahLst/>
            <a:cxnLst/>
            <a:rect l="l" t="t" r="r" b="b"/>
            <a:pathLst>
              <a:path w="8996085" h="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714326" y="6543974"/>
            <a:ext cx="5428652" cy="5428652"/>
          </a:xfrm>
          <a:custGeom>
            <a:avLst/>
            <a:gdLst/>
            <a:ahLst/>
            <a:cxnLst/>
            <a:rect l="l" t="t" r="r" b="b"/>
            <a:pathLst>
              <a:path w="5428652" h="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3067308" y="2197476"/>
            <a:ext cx="5371842" cy="7060824"/>
            <a:chOff x="0" y="0"/>
            <a:chExt cx="1565187" cy="2057304"/>
          </a:xfrm>
        </p:grpSpPr>
        <p:sp>
          <p:nvSpPr>
            <p:cNvPr id="5" name="Freeform 5"/>
            <p:cNvSpPr/>
            <p:nvPr/>
          </p:nvSpPr>
          <p:spPr>
            <a:xfrm>
              <a:off x="0" y="0"/>
              <a:ext cx="1565188" cy="2057304"/>
            </a:xfrm>
            <a:custGeom>
              <a:avLst/>
              <a:gdLst/>
              <a:ahLst/>
              <a:cxnLst/>
              <a:rect l="l" t="t" r="r" b="b"/>
              <a:pathLst>
                <a:path w="1565188" h="2057304">
                  <a:moveTo>
                    <a:pt x="1440727" y="2057304"/>
                  </a:moveTo>
                  <a:lnTo>
                    <a:pt x="124460" y="2057304"/>
                  </a:lnTo>
                  <a:cubicBezTo>
                    <a:pt x="55880" y="2057304"/>
                    <a:pt x="0" y="2001424"/>
                    <a:pt x="0" y="1932844"/>
                  </a:cubicBezTo>
                  <a:lnTo>
                    <a:pt x="0" y="124460"/>
                  </a:lnTo>
                  <a:cubicBezTo>
                    <a:pt x="0" y="55880"/>
                    <a:pt x="55880" y="0"/>
                    <a:pt x="124460" y="0"/>
                  </a:cubicBezTo>
                  <a:lnTo>
                    <a:pt x="1440727" y="0"/>
                  </a:lnTo>
                  <a:cubicBezTo>
                    <a:pt x="1509307" y="0"/>
                    <a:pt x="1565188" y="55880"/>
                    <a:pt x="1565188" y="124460"/>
                  </a:cubicBezTo>
                  <a:lnTo>
                    <a:pt x="1565188" y="1932844"/>
                  </a:lnTo>
                  <a:cubicBezTo>
                    <a:pt x="1565188" y="2001424"/>
                    <a:pt x="1509307" y="2057304"/>
                    <a:pt x="1440727" y="2057304"/>
                  </a:cubicBezTo>
                  <a:close/>
                </a:path>
              </a:pathLst>
            </a:custGeom>
            <a:solidFill>
              <a:srgbClr val="2D2F30">
                <a:alpha val="30980"/>
              </a:srgbClr>
            </a:solidFill>
          </p:spPr>
        </p:sp>
      </p:grpSp>
      <p:sp>
        <p:nvSpPr>
          <p:cNvPr id="6" name="Freeform 6"/>
          <p:cNvSpPr/>
          <p:nvPr/>
        </p:nvSpPr>
        <p:spPr>
          <a:xfrm>
            <a:off x="14925882" y="6874980"/>
            <a:ext cx="6095177" cy="6095177"/>
          </a:xfrm>
          <a:custGeom>
            <a:avLst/>
            <a:gdLst/>
            <a:ahLst/>
            <a:cxnLst/>
            <a:rect l="l" t="t" r="r" b="b"/>
            <a:pathLst>
              <a:path w="6095177" h="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7" name="Group 7"/>
          <p:cNvGrpSpPr/>
          <p:nvPr/>
        </p:nvGrpSpPr>
        <p:grpSpPr>
          <a:xfrm>
            <a:off x="9756700" y="2317693"/>
            <a:ext cx="5418348" cy="6276840"/>
            <a:chOff x="0" y="0"/>
            <a:chExt cx="1565187" cy="1813178"/>
          </a:xfrm>
        </p:grpSpPr>
        <p:sp>
          <p:nvSpPr>
            <p:cNvPr id="8" name="Freeform 8"/>
            <p:cNvSpPr/>
            <p:nvPr/>
          </p:nvSpPr>
          <p:spPr>
            <a:xfrm>
              <a:off x="0" y="0"/>
              <a:ext cx="1565188" cy="1813178"/>
            </a:xfrm>
            <a:custGeom>
              <a:avLst/>
              <a:gdLst/>
              <a:ahLst/>
              <a:cxnLst/>
              <a:rect l="l" t="t" r="r" b="b"/>
              <a:pathLst>
                <a:path w="1565188" h="1813178">
                  <a:moveTo>
                    <a:pt x="1440727" y="1813178"/>
                  </a:moveTo>
                  <a:lnTo>
                    <a:pt x="124460" y="1813178"/>
                  </a:lnTo>
                  <a:cubicBezTo>
                    <a:pt x="55880" y="1813178"/>
                    <a:pt x="0" y="1757298"/>
                    <a:pt x="0" y="1688718"/>
                  </a:cubicBezTo>
                  <a:lnTo>
                    <a:pt x="0" y="124460"/>
                  </a:lnTo>
                  <a:cubicBezTo>
                    <a:pt x="0" y="55880"/>
                    <a:pt x="55880" y="0"/>
                    <a:pt x="124460" y="0"/>
                  </a:cubicBezTo>
                  <a:lnTo>
                    <a:pt x="1440727" y="0"/>
                  </a:lnTo>
                  <a:cubicBezTo>
                    <a:pt x="1509307" y="0"/>
                    <a:pt x="1565188" y="55880"/>
                    <a:pt x="1565188" y="124460"/>
                  </a:cubicBezTo>
                  <a:lnTo>
                    <a:pt x="1565188" y="1688718"/>
                  </a:lnTo>
                  <a:cubicBezTo>
                    <a:pt x="1565188" y="1757298"/>
                    <a:pt x="1509307" y="1813178"/>
                    <a:pt x="1440727" y="1813178"/>
                  </a:cubicBezTo>
                  <a:close/>
                </a:path>
              </a:pathLst>
            </a:custGeom>
            <a:solidFill>
              <a:srgbClr val="2D2F30">
                <a:alpha val="30980"/>
              </a:srgbClr>
            </a:solidFill>
          </p:spPr>
        </p:sp>
      </p:grpSp>
      <p:sp>
        <p:nvSpPr>
          <p:cNvPr id="9" name="Freeform 9"/>
          <p:cNvSpPr/>
          <p:nvPr/>
        </p:nvSpPr>
        <p:spPr>
          <a:xfrm rot="-320654">
            <a:off x="15023685" y="2224"/>
            <a:ext cx="4471230" cy="2308815"/>
          </a:xfrm>
          <a:custGeom>
            <a:avLst/>
            <a:gdLst/>
            <a:ahLst/>
            <a:cxnLst/>
            <a:rect l="l" t="t" r="r" b="b"/>
            <a:pathLst>
              <a:path w="4471230" h="2308815">
                <a:moveTo>
                  <a:pt x="0" y="0"/>
                </a:moveTo>
                <a:lnTo>
                  <a:pt x="4471230" y="0"/>
                </a:lnTo>
                <a:lnTo>
                  <a:pt x="4471230" y="2308815"/>
                </a:lnTo>
                <a:lnTo>
                  <a:pt x="0" y="2308815"/>
                </a:lnTo>
                <a:lnTo>
                  <a:pt x="0" y="0"/>
                </a:lnTo>
                <a:close/>
              </a:path>
            </a:pathLst>
          </a:custGeom>
          <a:blipFill>
            <a:blip r:embed="rId6"/>
            <a:stretch>
              <a:fillRect r="-5651"/>
            </a:stretch>
          </a:blipFill>
        </p:spPr>
      </p:sp>
      <p:sp>
        <p:nvSpPr>
          <p:cNvPr id="10" name="Freeform 10"/>
          <p:cNvSpPr/>
          <p:nvPr/>
        </p:nvSpPr>
        <p:spPr>
          <a:xfrm rot="4661459">
            <a:off x="-860948" y="8286627"/>
            <a:ext cx="2778658" cy="2285446"/>
          </a:xfrm>
          <a:custGeom>
            <a:avLst/>
            <a:gdLst/>
            <a:ahLst/>
            <a:cxnLst/>
            <a:rect l="l" t="t" r="r" b="b"/>
            <a:pathLst>
              <a:path w="2778658" h="2285446">
                <a:moveTo>
                  <a:pt x="0" y="0"/>
                </a:moveTo>
                <a:lnTo>
                  <a:pt x="2778658" y="0"/>
                </a:lnTo>
                <a:lnTo>
                  <a:pt x="2778658" y="2285447"/>
                </a:lnTo>
                <a:lnTo>
                  <a:pt x="0" y="2285447"/>
                </a:lnTo>
                <a:lnTo>
                  <a:pt x="0" y="0"/>
                </a:lnTo>
                <a:close/>
              </a:path>
            </a:pathLst>
          </a:custGeom>
          <a:blipFill>
            <a:blip r:embed="rId7"/>
            <a:stretch>
              <a:fillRect/>
            </a:stretch>
          </a:blipFill>
        </p:spPr>
      </p:sp>
      <p:sp>
        <p:nvSpPr>
          <p:cNvPr id="11" name="Freeform 11"/>
          <p:cNvSpPr/>
          <p:nvPr/>
        </p:nvSpPr>
        <p:spPr>
          <a:xfrm>
            <a:off x="15778223" y="6543974"/>
            <a:ext cx="7210834" cy="5994006"/>
          </a:xfrm>
          <a:custGeom>
            <a:avLst/>
            <a:gdLst/>
            <a:ahLst/>
            <a:cxnLst/>
            <a:rect l="l" t="t" r="r" b="b"/>
            <a:pathLst>
              <a:path w="7210834" h="5994006">
                <a:moveTo>
                  <a:pt x="0" y="0"/>
                </a:moveTo>
                <a:lnTo>
                  <a:pt x="7210834" y="0"/>
                </a:lnTo>
                <a:lnTo>
                  <a:pt x="7210834" y="5994006"/>
                </a:lnTo>
                <a:lnTo>
                  <a:pt x="0" y="5994006"/>
                </a:lnTo>
                <a:lnTo>
                  <a:pt x="0" y="0"/>
                </a:lnTo>
                <a:close/>
              </a:path>
            </a:pathLst>
          </a:custGeom>
          <a:blipFill>
            <a:blip r:embed="rId8"/>
            <a:stretch>
              <a:fillRect/>
            </a:stretch>
          </a:blipFill>
        </p:spPr>
      </p:sp>
      <p:grpSp>
        <p:nvGrpSpPr>
          <p:cNvPr id="12" name="Group 12"/>
          <p:cNvGrpSpPr/>
          <p:nvPr/>
        </p:nvGrpSpPr>
        <p:grpSpPr>
          <a:xfrm>
            <a:off x="2967463" y="3307833"/>
            <a:ext cx="5590582" cy="5950467"/>
            <a:chOff x="0" y="0"/>
            <a:chExt cx="1472417" cy="1567201"/>
          </a:xfrm>
        </p:grpSpPr>
        <p:sp>
          <p:nvSpPr>
            <p:cNvPr id="13" name="Freeform 13"/>
            <p:cNvSpPr/>
            <p:nvPr/>
          </p:nvSpPr>
          <p:spPr>
            <a:xfrm>
              <a:off x="0" y="0"/>
              <a:ext cx="1472417" cy="1567201"/>
            </a:xfrm>
            <a:custGeom>
              <a:avLst/>
              <a:gdLst/>
              <a:ahLst/>
              <a:cxnLst/>
              <a:rect l="l" t="t" r="r" b="b"/>
              <a:pathLst>
                <a:path w="1472417" h="1567201">
                  <a:moveTo>
                    <a:pt x="0" y="0"/>
                  </a:moveTo>
                  <a:lnTo>
                    <a:pt x="1472417" y="0"/>
                  </a:lnTo>
                  <a:lnTo>
                    <a:pt x="1472417" y="1567201"/>
                  </a:lnTo>
                  <a:lnTo>
                    <a:pt x="0" y="1567201"/>
                  </a:lnTo>
                  <a:close/>
                </a:path>
              </a:pathLst>
            </a:custGeom>
            <a:solidFill>
              <a:srgbClr val="000000">
                <a:alpha val="0"/>
              </a:srgbClr>
            </a:solidFill>
          </p:spPr>
        </p:sp>
        <p:sp>
          <p:nvSpPr>
            <p:cNvPr id="14" name="TextBox 14"/>
            <p:cNvSpPr txBox="1"/>
            <p:nvPr/>
          </p:nvSpPr>
          <p:spPr>
            <a:xfrm>
              <a:off x="0" y="-219075"/>
              <a:ext cx="1472417" cy="1786276"/>
            </a:xfrm>
            <a:prstGeom prst="rect">
              <a:avLst/>
            </a:prstGeom>
          </p:spPr>
          <p:txBody>
            <a:bodyPr lIns="50800" tIns="50800" rIns="50800" bIns="50800" rtlCol="0" anchor="ctr"/>
            <a:lstStyle/>
            <a:p>
              <a:pPr marL="680087" lvl="1" indent="-340043">
                <a:lnSpc>
                  <a:spcPts val="6079"/>
                </a:lnSpc>
                <a:buFont typeface="Arial"/>
                <a:buChar char="•"/>
              </a:pPr>
              <a:r>
                <a:rPr lang="en-US" sz="3150">
                  <a:solidFill>
                    <a:srgbClr val="FFFFFF"/>
                  </a:solidFill>
                  <a:latin typeface="Montserrat Bold"/>
                </a:rPr>
                <a:t>Removed null values</a:t>
              </a:r>
            </a:p>
            <a:p>
              <a:pPr marL="680087" lvl="1" indent="-340043">
                <a:lnSpc>
                  <a:spcPts val="6079"/>
                </a:lnSpc>
                <a:buFont typeface="Arial"/>
                <a:buChar char="•"/>
              </a:pPr>
              <a:r>
                <a:rPr lang="en-US" sz="3150">
                  <a:solidFill>
                    <a:srgbClr val="FFFFFF"/>
                  </a:solidFill>
                  <a:latin typeface="Montserrat Bold"/>
                </a:rPr>
                <a:t>Remove unwanted characters.</a:t>
              </a:r>
            </a:p>
            <a:p>
              <a:pPr marL="680087" lvl="1" indent="-340043">
                <a:lnSpc>
                  <a:spcPts val="6079"/>
                </a:lnSpc>
                <a:buFont typeface="Arial"/>
                <a:buChar char="•"/>
              </a:pPr>
              <a:r>
                <a:rPr lang="en-US" sz="3150">
                  <a:solidFill>
                    <a:srgbClr val="FFFFFF"/>
                  </a:solidFill>
                  <a:latin typeface="Montserrat Bold"/>
                </a:rPr>
                <a:t>Converting into lower case</a:t>
              </a:r>
            </a:p>
            <a:p>
              <a:pPr marL="680087" lvl="1" indent="-340043">
                <a:lnSpc>
                  <a:spcPts val="6079"/>
                </a:lnSpc>
                <a:buFont typeface="Arial"/>
                <a:buChar char="•"/>
              </a:pPr>
              <a:r>
                <a:rPr lang="en-US" sz="3150">
                  <a:solidFill>
                    <a:srgbClr val="FFFFFF"/>
                  </a:solidFill>
                  <a:latin typeface="Montserrat Bold"/>
                </a:rPr>
                <a:t>Formatted the raw data (Bag-of-Words)</a:t>
              </a:r>
            </a:p>
          </p:txBody>
        </p:sp>
      </p:grpSp>
      <p:sp>
        <p:nvSpPr>
          <p:cNvPr id="15" name="TextBox 15"/>
          <p:cNvSpPr txBox="1"/>
          <p:nvPr/>
        </p:nvSpPr>
        <p:spPr>
          <a:xfrm>
            <a:off x="1028700" y="534967"/>
            <a:ext cx="9791942" cy="1119505"/>
          </a:xfrm>
          <a:prstGeom prst="rect">
            <a:avLst/>
          </a:prstGeom>
        </p:spPr>
        <p:txBody>
          <a:bodyPr lIns="0" tIns="0" rIns="0" bIns="0" rtlCol="0" anchor="t">
            <a:spAutoFit/>
          </a:bodyPr>
          <a:lstStyle/>
          <a:p>
            <a:pPr>
              <a:lnSpc>
                <a:spcPts val="9169"/>
              </a:lnSpc>
            </a:pPr>
            <a:r>
              <a:rPr lang="en-US" sz="6549">
                <a:solidFill>
                  <a:srgbClr val="FFFFFF"/>
                </a:solidFill>
                <a:latin typeface="Neue Machina Ultra-Bold"/>
              </a:rPr>
              <a:t>Methodology</a:t>
            </a:r>
          </a:p>
        </p:txBody>
      </p:sp>
      <p:sp>
        <p:nvSpPr>
          <p:cNvPr id="16" name="TextBox 16"/>
          <p:cNvSpPr txBox="1"/>
          <p:nvPr/>
        </p:nvSpPr>
        <p:spPr>
          <a:xfrm>
            <a:off x="9980704" y="3598858"/>
            <a:ext cx="4970340" cy="3409709"/>
          </a:xfrm>
          <a:prstGeom prst="rect">
            <a:avLst/>
          </a:prstGeom>
        </p:spPr>
        <p:txBody>
          <a:bodyPr lIns="0" tIns="0" rIns="0" bIns="0" rtlCol="0" anchor="t">
            <a:spAutoFit/>
          </a:bodyPr>
          <a:lstStyle/>
          <a:p>
            <a:pPr marL="680495" lvl="1" indent="-340247" algn="just">
              <a:lnSpc>
                <a:spcPts val="6934"/>
              </a:lnSpc>
              <a:buFont typeface="Arial"/>
              <a:buChar char="•"/>
            </a:pPr>
            <a:r>
              <a:rPr lang="en-US" sz="3151">
                <a:solidFill>
                  <a:srgbClr val="FFFFFF"/>
                </a:solidFill>
                <a:latin typeface="Montserrat Ultra-Bold"/>
              </a:rPr>
              <a:t>Naive Bayes</a:t>
            </a:r>
          </a:p>
          <a:p>
            <a:pPr marL="680495" lvl="1" indent="-340247" algn="just">
              <a:lnSpc>
                <a:spcPts val="6934"/>
              </a:lnSpc>
              <a:buFont typeface="Arial"/>
              <a:buChar char="•"/>
            </a:pPr>
            <a:r>
              <a:rPr lang="en-US" sz="3151">
                <a:solidFill>
                  <a:srgbClr val="FFFFFF"/>
                </a:solidFill>
                <a:latin typeface="Montserrat Ultra-Bold"/>
              </a:rPr>
              <a:t>Logistic Regression</a:t>
            </a:r>
          </a:p>
          <a:p>
            <a:pPr marL="680495" lvl="1" indent="-340247" algn="just">
              <a:lnSpc>
                <a:spcPts val="6934"/>
              </a:lnSpc>
              <a:buFont typeface="Arial"/>
              <a:buChar char="•"/>
            </a:pPr>
            <a:r>
              <a:rPr lang="en-US" sz="3151">
                <a:solidFill>
                  <a:srgbClr val="FFFFFF"/>
                </a:solidFill>
                <a:latin typeface="Montserrat Ultra-Bold"/>
              </a:rPr>
              <a:t>K-Nearest Neighbour</a:t>
            </a:r>
          </a:p>
        </p:txBody>
      </p:sp>
      <p:sp>
        <p:nvSpPr>
          <p:cNvPr id="17" name="TextBox 17"/>
          <p:cNvSpPr txBox="1"/>
          <p:nvPr/>
        </p:nvSpPr>
        <p:spPr>
          <a:xfrm>
            <a:off x="3274422" y="2409470"/>
            <a:ext cx="4957614" cy="805768"/>
          </a:xfrm>
          <a:prstGeom prst="rect">
            <a:avLst/>
          </a:prstGeom>
        </p:spPr>
        <p:txBody>
          <a:bodyPr lIns="0" tIns="0" rIns="0" bIns="0" rtlCol="0" anchor="t">
            <a:spAutoFit/>
          </a:bodyPr>
          <a:lstStyle/>
          <a:p>
            <a:pPr algn="ctr">
              <a:lnSpc>
                <a:spcPts val="6512"/>
              </a:lnSpc>
              <a:spcBef>
                <a:spcPct val="0"/>
              </a:spcBef>
            </a:pPr>
            <a:r>
              <a:rPr lang="en-US" sz="4651">
                <a:solidFill>
                  <a:srgbClr val="FFFFFF"/>
                </a:solidFill>
                <a:latin typeface="Neue Machina Ultra-Bold"/>
              </a:rPr>
              <a:t>Pre Processing </a:t>
            </a:r>
          </a:p>
        </p:txBody>
      </p:sp>
      <p:sp>
        <p:nvSpPr>
          <p:cNvPr id="18" name="TextBox 18"/>
          <p:cNvSpPr txBox="1"/>
          <p:nvPr/>
        </p:nvSpPr>
        <p:spPr>
          <a:xfrm>
            <a:off x="10627475" y="2409470"/>
            <a:ext cx="3676799" cy="805768"/>
          </a:xfrm>
          <a:prstGeom prst="rect">
            <a:avLst/>
          </a:prstGeom>
        </p:spPr>
        <p:txBody>
          <a:bodyPr lIns="0" tIns="0" rIns="0" bIns="0" rtlCol="0" anchor="t">
            <a:spAutoFit/>
          </a:bodyPr>
          <a:lstStyle/>
          <a:p>
            <a:pPr algn="ctr">
              <a:lnSpc>
                <a:spcPts val="6512"/>
              </a:lnSpc>
              <a:spcBef>
                <a:spcPct val="0"/>
              </a:spcBef>
            </a:pPr>
            <a:r>
              <a:rPr lang="en-US" sz="4651">
                <a:solidFill>
                  <a:srgbClr val="FFFFFF"/>
                </a:solidFill>
                <a:latin typeface="Neue Machina Bold"/>
              </a:rPr>
              <a:t>ML Models: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78214" y="-4882840"/>
            <a:ext cx="9218676" cy="9218676"/>
          </a:xfrm>
          <a:custGeom>
            <a:avLst/>
            <a:gdLst/>
            <a:ahLst/>
            <a:cxnLst/>
            <a:rect l="l" t="t" r="r" b="b"/>
            <a:pathLst>
              <a:path w="9218676" h="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720443" y="-1551311"/>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3247802" y="4806269"/>
            <a:ext cx="9218676" cy="9218676"/>
          </a:xfrm>
          <a:custGeom>
            <a:avLst/>
            <a:gdLst/>
            <a:ahLst/>
            <a:cxnLst/>
            <a:rect l="l" t="t" r="r" b="b"/>
            <a:pathLst>
              <a:path w="9218676" h="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10899438" y="7474099"/>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15869971" y="8535586"/>
            <a:ext cx="2778658" cy="2285446"/>
          </a:xfrm>
          <a:custGeom>
            <a:avLst/>
            <a:gdLst/>
            <a:ahLst/>
            <a:cxnLst/>
            <a:rect l="l" t="t" r="r" b="b"/>
            <a:pathLst>
              <a:path w="2778658" h="2285446">
                <a:moveTo>
                  <a:pt x="0" y="0"/>
                </a:moveTo>
                <a:lnTo>
                  <a:pt x="2778658" y="0"/>
                </a:lnTo>
                <a:lnTo>
                  <a:pt x="2778658" y="2285447"/>
                </a:lnTo>
                <a:lnTo>
                  <a:pt x="0" y="2285447"/>
                </a:lnTo>
                <a:lnTo>
                  <a:pt x="0" y="0"/>
                </a:lnTo>
                <a:close/>
              </a:path>
            </a:pathLst>
          </a:custGeom>
          <a:blipFill>
            <a:blip r:embed="rId6"/>
            <a:stretch>
              <a:fillRect/>
            </a:stretch>
          </a:blipFill>
        </p:spPr>
      </p:sp>
      <p:sp>
        <p:nvSpPr>
          <p:cNvPr id="7" name="Freeform 7"/>
          <p:cNvSpPr/>
          <p:nvPr/>
        </p:nvSpPr>
        <p:spPr>
          <a:xfrm flipH="1">
            <a:off x="14020057" y="-2331083"/>
            <a:ext cx="4903845" cy="5636604"/>
          </a:xfrm>
          <a:custGeom>
            <a:avLst/>
            <a:gdLst/>
            <a:ahLst/>
            <a:cxnLst/>
            <a:rect l="l" t="t" r="r" b="b"/>
            <a:pathLst>
              <a:path w="4903845" h="5636604">
                <a:moveTo>
                  <a:pt x="4903845" y="0"/>
                </a:moveTo>
                <a:lnTo>
                  <a:pt x="0" y="0"/>
                </a:lnTo>
                <a:lnTo>
                  <a:pt x="0" y="5636604"/>
                </a:lnTo>
                <a:lnTo>
                  <a:pt x="4903845" y="5636604"/>
                </a:lnTo>
                <a:lnTo>
                  <a:pt x="4903845" y="0"/>
                </a:lnTo>
                <a:close/>
              </a:path>
            </a:pathLst>
          </a:custGeom>
          <a:blipFill>
            <a:blip r:embed="rId7"/>
            <a:stretch>
              <a:fillRect/>
            </a:stretch>
          </a:blipFill>
        </p:spPr>
      </p:sp>
      <p:sp>
        <p:nvSpPr>
          <p:cNvPr id="8" name="TextBox 8"/>
          <p:cNvSpPr txBox="1"/>
          <p:nvPr/>
        </p:nvSpPr>
        <p:spPr>
          <a:xfrm>
            <a:off x="4697462" y="895350"/>
            <a:ext cx="8893076" cy="1145393"/>
          </a:xfrm>
          <a:prstGeom prst="rect">
            <a:avLst/>
          </a:prstGeom>
        </p:spPr>
        <p:txBody>
          <a:bodyPr lIns="0" tIns="0" rIns="0" bIns="0" rtlCol="0" anchor="t">
            <a:spAutoFit/>
          </a:bodyPr>
          <a:lstStyle/>
          <a:p>
            <a:pPr algn="ctr">
              <a:lnSpc>
                <a:spcPts val="9318"/>
              </a:lnSpc>
              <a:spcBef>
                <a:spcPct val="0"/>
              </a:spcBef>
            </a:pPr>
            <a:r>
              <a:rPr lang="en-US" sz="6655">
                <a:solidFill>
                  <a:srgbClr val="FFFFFF"/>
                </a:solidFill>
                <a:latin typeface="Montserrat Bold"/>
              </a:rPr>
              <a:t>Logistic Regression </a:t>
            </a:r>
          </a:p>
        </p:txBody>
      </p:sp>
      <p:sp>
        <p:nvSpPr>
          <p:cNvPr id="9" name="TextBox 9"/>
          <p:cNvSpPr txBox="1"/>
          <p:nvPr/>
        </p:nvSpPr>
        <p:spPr>
          <a:xfrm>
            <a:off x="1766050" y="2379732"/>
            <a:ext cx="14755899" cy="6155854"/>
          </a:xfrm>
          <a:prstGeom prst="rect">
            <a:avLst/>
          </a:prstGeom>
        </p:spPr>
        <p:txBody>
          <a:bodyPr lIns="0" tIns="0" rIns="0" bIns="0" rtlCol="0" anchor="t">
            <a:spAutoFit/>
          </a:bodyPr>
          <a:lstStyle/>
          <a:p>
            <a:pPr algn="ctr">
              <a:lnSpc>
                <a:spcPts val="4050"/>
              </a:lnSpc>
            </a:pPr>
            <a:r>
              <a:rPr lang="en-US" sz="2893">
                <a:solidFill>
                  <a:srgbClr val="FFFFFF"/>
                </a:solidFill>
                <a:latin typeface="Roboto Mono"/>
              </a:rPr>
              <a:t>                   precision    recall  f1-score   support</a:t>
            </a:r>
          </a:p>
          <a:p>
            <a:pPr algn="ctr">
              <a:lnSpc>
                <a:spcPts val="4050"/>
              </a:lnSpc>
            </a:pPr>
            <a:endParaRPr lang="en-US" sz="2893">
              <a:solidFill>
                <a:srgbClr val="FFFFFF"/>
              </a:solidFill>
              <a:latin typeface="Roboto Mono"/>
            </a:endParaRPr>
          </a:p>
          <a:p>
            <a:pPr algn="ctr">
              <a:lnSpc>
                <a:spcPts val="4050"/>
              </a:lnSpc>
            </a:pPr>
            <a:r>
              <a:rPr lang="en-US" sz="2893">
                <a:solidFill>
                  <a:srgbClr val="FFFFFF"/>
                </a:solidFill>
                <a:latin typeface="Roboto Mono"/>
              </a:rPr>
              <a:t>              age       0.96      0.97      0.97       812</a:t>
            </a:r>
          </a:p>
          <a:p>
            <a:pPr algn="ctr">
              <a:lnSpc>
                <a:spcPts val="4050"/>
              </a:lnSpc>
            </a:pPr>
            <a:r>
              <a:rPr lang="en-US" sz="2893">
                <a:solidFill>
                  <a:srgbClr val="FFFFFF"/>
                </a:solidFill>
                <a:latin typeface="Roboto Mono"/>
              </a:rPr>
              <a:t>        ethnicity       0.99      0.97      0.98       783</a:t>
            </a:r>
          </a:p>
          <a:p>
            <a:pPr algn="ctr">
              <a:lnSpc>
                <a:spcPts val="4050"/>
              </a:lnSpc>
            </a:pPr>
            <a:r>
              <a:rPr lang="en-US" sz="2893">
                <a:solidFill>
                  <a:srgbClr val="FFFFFF"/>
                </a:solidFill>
                <a:latin typeface="Roboto Mono"/>
              </a:rPr>
              <a:t>           gender       0.89      0.81      0.85       796</a:t>
            </a:r>
          </a:p>
          <a:p>
            <a:pPr algn="ctr">
              <a:lnSpc>
                <a:spcPts val="4050"/>
              </a:lnSpc>
            </a:pPr>
            <a:r>
              <a:rPr lang="en-US" sz="2893">
                <a:solidFill>
                  <a:srgbClr val="FFFFFF"/>
                </a:solidFill>
                <a:latin typeface="Roboto Mono"/>
              </a:rPr>
              <a:t>not_cyberbullying       0.53      0.50      0.52       819</a:t>
            </a:r>
          </a:p>
          <a:p>
            <a:pPr algn="ctr">
              <a:lnSpc>
                <a:spcPts val="4050"/>
              </a:lnSpc>
            </a:pPr>
            <a:r>
              <a:rPr lang="en-US" sz="2893">
                <a:solidFill>
                  <a:srgbClr val="FFFFFF"/>
                </a:solidFill>
                <a:latin typeface="Roboto Mono"/>
              </a:rPr>
              <a:t>            other       0.54      0.65      0.59       788</a:t>
            </a:r>
          </a:p>
          <a:p>
            <a:pPr algn="ctr">
              <a:lnSpc>
                <a:spcPts val="4050"/>
              </a:lnSpc>
            </a:pPr>
            <a:r>
              <a:rPr lang="en-US" sz="2893">
                <a:solidFill>
                  <a:srgbClr val="FFFFFF"/>
                </a:solidFill>
                <a:latin typeface="Roboto Mono"/>
              </a:rPr>
              <a:t>         religion       0.98      0.94      0.96       802</a:t>
            </a:r>
          </a:p>
          <a:p>
            <a:pPr algn="ctr">
              <a:lnSpc>
                <a:spcPts val="4050"/>
              </a:lnSpc>
            </a:pPr>
            <a:endParaRPr lang="en-US" sz="2893">
              <a:solidFill>
                <a:srgbClr val="FFFFFF"/>
              </a:solidFill>
              <a:latin typeface="Roboto Mono"/>
            </a:endParaRPr>
          </a:p>
          <a:p>
            <a:pPr algn="ctr">
              <a:lnSpc>
                <a:spcPts val="4050"/>
              </a:lnSpc>
            </a:pPr>
            <a:r>
              <a:rPr lang="en-US" sz="2893">
                <a:solidFill>
                  <a:srgbClr val="FFFFFF"/>
                </a:solidFill>
                <a:latin typeface="Roboto Mono"/>
              </a:rPr>
              <a:t>         accuracy                           0.81      4800</a:t>
            </a:r>
          </a:p>
          <a:p>
            <a:pPr algn="ctr">
              <a:lnSpc>
                <a:spcPts val="4050"/>
              </a:lnSpc>
            </a:pPr>
            <a:r>
              <a:rPr lang="en-US" sz="2893">
                <a:solidFill>
                  <a:srgbClr val="FFFFFF"/>
                </a:solidFill>
                <a:latin typeface="Roboto Mono"/>
              </a:rPr>
              <a:t>        macro avg       0.81      0.81      0.81      4800</a:t>
            </a:r>
          </a:p>
          <a:p>
            <a:pPr algn="ctr">
              <a:lnSpc>
                <a:spcPts val="4050"/>
              </a:lnSpc>
              <a:spcBef>
                <a:spcPct val="0"/>
              </a:spcBef>
            </a:pPr>
            <a:r>
              <a:rPr lang="en-US" sz="2893">
                <a:solidFill>
                  <a:srgbClr val="FFFFFF"/>
                </a:solidFill>
                <a:latin typeface="Roboto Mono"/>
              </a:rPr>
              <a:t>     weighted avg       0.81      0.81      0.81      4800</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78214" y="-4882840"/>
            <a:ext cx="9218676" cy="9218676"/>
          </a:xfrm>
          <a:custGeom>
            <a:avLst/>
            <a:gdLst/>
            <a:ahLst/>
            <a:cxnLst/>
            <a:rect l="l" t="t" r="r" b="b"/>
            <a:pathLst>
              <a:path w="9218676" h="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720443" y="-1551311"/>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3247802" y="4806269"/>
            <a:ext cx="9218676" cy="9218676"/>
          </a:xfrm>
          <a:custGeom>
            <a:avLst/>
            <a:gdLst/>
            <a:ahLst/>
            <a:cxnLst/>
            <a:rect l="l" t="t" r="r" b="b"/>
            <a:pathLst>
              <a:path w="9218676" h="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10899438" y="7474099"/>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15869971" y="8535586"/>
            <a:ext cx="2778658" cy="2285446"/>
          </a:xfrm>
          <a:custGeom>
            <a:avLst/>
            <a:gdLst/>
            <a:ahLst/>
            <a:cxnLst/>
            <a:rect l="l" t="t" r="r" b="b"/>
            <a:pathLst>
              <a:path w="2778658" h="2285446">
                <a:moveTo>
                  <a:pt x="0" y="0"/>
                </a:moveTo>
                <a:lnTo>
                  <a:pt x="2778658" y="0"/>
                </a:lnTo>
                <a:lnTo>
                  <a:pt x="2778658" y="2285447"/>
                </a:lnTo>
                <a:lnTo>
                  <a:pt x="0" y="2285447"/>
                </a:lnTo>
                <a:lnTo>
                  <a:pt x="0" y="0"/>
                </a:lnTo>
                <a:close/>
              </a:path>
            </a:pathLst>
          </a:custGeom>
          <a:blipFill>
            <a:blip r:embed="rId6"/>
            <a:stretch>
              <a:fillRect/>
            </a:stretch>
          </a:blipFill>
        </p:spPr>
      </p:sp>
      <p:sp>
        <p:nvSpPr>
          <p:cNvPr id="7" name="Freeform 7"/>
          <p:cNvSpPr/>
          <p:nvPr/>
        </p:nvSpPr>
        <p:spPr>
          <a:xfrm flipH="1">
            <a:off x="14020057" y="-2331083"/>
            <a:ext cx="4903845" cy="5636604"/>
          </a:xfrm>
          <a:custGeom>
            <a:avLst/>
            <a:gdLst/>
            <a:ahLst/>
            <a:cxnLst/>
            <a:rect l="l" t="t" r="r" b="b"/>
            <a:pathLst>
              <a:path w="4903845" h="5636604">
                <a:moveTo>
                  <a:pt x="4903845" y="0"/>
                </a:moveTo>
                <a:lnTo>
                  <a:pt x="0" y="0"/>
                </a:lnTo>
                <a:lnTo>
                  <a:pt x="0" y="5636604"/>
                </a:lnTo>
                <a:lnTo>
                  <a:pt x="4903845" y="5636604"/>
                </a:lnTo>
                <a:lnTo>
                  <a:pt x="4903845" y="0"/>
                </a:lnTo>
                <a:close/>
              </a:path>
            </a:pathLst>
          </a:custGeom>
          <a:blipFill>
            <a:blip r:embed="rId7"/>
            <a:stretch>
              <a:fillRect/>
            </a:stretch>
          </a:blipFill>
        </p:spPr>
      </p:sp>
      <p:sp>
        <p:nvSpPr>
          <p:cNvPr id="8" name="TextBox 8"/>
          <p:cNvSpPr txBox="1"/>
          <p:nvPr/>
        </p:nvSpPr>
        <p:spPr>
          <a:xfrm>
            <a:off x="2155793" y="1859488"/>
            <a:ext cx="13976415" cy="7556119"/>
          </a:xfrm>
          <a:prstGeom prst="rect">
            <a:avLst/>
          </a:prstGeom>
        </p:spPr>
        <p:txBody>
          <a:bodyPr lIns="0" tIns="0" rIns="0" bIns="0" rtlCol="0" anchor="t">
            <a:spAutoFit/>
          </a:bodyPr>
          <a:lstStyle/>
          <a:p>
            <a:pPr algn="ctr">
              <a:lnSpc>
                <a:spcPts val="4045"/>
              </a:lnSpc>
              <a:spcBef>
                <a:spcPct val="0"/>
              </a:spcBef>
            </a:pPr>
            <a:endParaRPr/>
          </a:p>
          <a:p>
            <a:pPr algn="ctr">
              <a:lnSpc>
                <a:spcPts val="4045"/>
              </a:lnSpc>
              <a:spcBef>
                <a:spcPct val="0"/>
              </a:spcBef>
            </a:pPr>
            <a:r>
              <a:rPr lang="en-US" sz="2889">
                <a:solidFill>
                  <a:srgbClr val="FFFFFF"/>
                </a:solidFill>
                <a:latin typeface="Roboto Mono"/>
              </a:rPr>
              <a:t>                   precision    recall  f1-score   support</a:t>
            </a:r>
          </a:p>
          <a:p>
            <a:pPr algn="ctr">
              <a:lnSpc>
                <a:spcPts val="4045"/>
              </a:lnSpc>
              <a:spcBef>
                <a:spcPct val="0"/>
              </a:spcBef>
            </a:pPr>
            <a:endParaRPr lang="en-US" sz="2889">
              <a:solidFill>
                <a:srgbClr val="FFFFFF"/>
              </a:solidFill>
              <a:latin typeface="Roboto Mono"/>
            </a:endParaRPr>
          </a:p>
          <a:p>
            <a:pPr algn="ctr">
              <a:lnSpc>
                <a:spcPts val="4045"/>
              </a:lnSpc>
              <a:spcBef>
                <a:spcPct val="0"/>
              </a:spcBef>
            </a:pPr>
            <a:r>
              <a:rPr lang="en-US" sz="2889">
                <a:solidFill>
                  <a:srgbClr val="FFFFFF"/>
                </a:solidFill>
                <a:latin typeface="Roboto Mono"/>
              </a:rPr>
              <a:t>              age       0.81      0.96      0.88       812</a:t>
            </a:r>
          </a:p>
          <a:p>
            <a:pPr algn="ctr">
              <a:lnSpc>
                <a:spcPts val="4045"/>
              </a:lnSpc>
              <a:spcBef>
                <a:spcPct val="0"/>
              </a:spcBef>
            </a:pPr>
            <a:r>
              <a:rPr lang="en-US" sz="2889">
                <a:solidFill>
                  <a:srgbClr val="FFFFFF"/>
                </a:solidFill>
                <a:latin typeface="Roboto Mono"/>
              </a:rPr>
              <a:t>        ethnicity       0.78      0.92      0.85       783</a:t>
            </a:r>
          </a:p>
          <a:p>
            <a:pPr algn="ctr">
              <a:lnSpc>
                <a:spcPts val="4045"/>
              </a:lnSpc>
              <a:spcBef>
                <a:spcPct val="0"/>
              </a:spcBef>
            </a:pPr>
            <a:r>
              <a:rPr lang="en-US" sz="2889">
                <a:solidFill>
                  <a:srgbClr val="FFFFFF"/>
                </a:solidFill>
                <a:latin typeface="Roboto Mono"/>
              </a:rPr>
              <a:t>           gender       0.84      0.77      0.80       796</a:t>
            </a:r>
          </a:p>
          <a:p>
            <a:pPr algn="ctr">
              <a:lnSpc>
                <a:spcPts val="4045"/>
              </a:lnSpc>
              <a:spcBef>
                <a:spcPct val="0"/>
              </a:spcBef>
            </a:pPr>
            <a:r>
              <a:rPr lang="en-US" sz="2889">
                <a:solidFill>
                  <a:srgbClr val="FFFFFF"/>
                </a:solidFill>
                <a:latin typeface="Roboto Mono"/>
              </a:rPr>
              <a:t>not_cyberbullying       0.59      0.39      0.47       819</a:t>
            </a:r>
          </a:p>
          <a:p>
            <a:pPr algn="ctr">
              <a:lnSpc>
                <a:spcPts val="4045"/>
              </a:lnSpc>
              <a:spcBef>
                <a:spcPct val="0"/>
              </a:spcBef>
            </a:pPr>
            <a:r>
              <a:rPr lang="en-US" sz="2889">
                <a:solidFill>
                  <a:srgbClr val="FFFFFF"/>
                </a:solidFill>
                <a:latin typeface="Roboto Mono"/>
              </a:rPr>
              <a:t>            other       0.55      0.51      0.53       788</a:t>
            </a:r>
          </a:p>
          <a:p>
            <a:pPr algn="ctr">
              <a:lnSpc>
                <a:spcPts val="4045"/>
              </a:lnSpc>
              <a:spcBef>
                <a:spcPct val="0"/>
              </a:spcBef>
            </a:pPr>
            <a:r>
              <a:rPr lang="en-US" sz="2889">
                <a:solidFill>
                  <a:srgbClr val="FFFFFF"/>
                </a:solidFill>
                <a:latin typeface="Roboto Mono"/>
              </a:rPr>
              <a:t>         religion       0.85      0.96      0.90       802</a:t>
            </a:r>
          </a:p>
          <a:p>
            <a:pPr algn="ctr">
              <a:lnSpc>
                <a:spcPts val="4045"/>
              </a:lnSpc>
              <a:spcBef>
                <a:spcPct val="0"/>
              </a:spcBef>
            </a:pPr>
            <a:endParaRPr lang="en-US" sz="2889">
              <a:solidFill>
                <a:srgbClr val="FFFFFF"/>
              </a:solidFill>
              <a:latin typeface="Roboto Mono"/>
            </a:endParaRPr>
          </a:p>
          <a:p>
            <a:pPr algn="ctr">
              <a:lnSpc>
                <a:spcPts val="4045"/>
              </a:lnSpc>
              <a:spcBef>
                <a:spcPct val="0"/>
              </a:spcBef>
            </a:pPr>
            <a:r>
              <a:rPr lang="en-US" sz="2889">
                <a:solidFill>
                  <a:srgbClr val="FFFFFF"/>
                </a:solidFill>
                <a:latin typeface="Roboto Mono"/>
              </a:rPr>
              <a:t>         accuracy                           0.75      4800</a:t>
            </a:r>
          </a:p>
          <a:p>
            <a:pPr algn="ctr">
              <a:lnSpc>
                <a:spcPts val="4045"/>
              </a:lnSpc>
              <a:spcBef>
                <a:spcPct val="0"/>
              </a:spcBef>
            </a:pPr>
            <a:r>
              <a:rPr lang="en-US" sz="2889">
                <a:solidFill>
                  <a:srgbClr val="FFFFFF"/>
                </a:solidFill>
                <a:latin typeface="Roboto Mono"/>
              </a:rPr>
              <a:t>        macro avg       0.74      0.75      0.74      4800</a:t>
            </a:r>
          </a:p>
          <a:p>
            <a:pPr algn="ctr">
              <a:lnSpc>
                <a:spcPts val="4045"/>
              </a:lnSpc>
              <a:spcBef>
                <a:spcPct val="0"/>
              </a:spcBef>
            </a:pPr>
            <a:r>
              <a:rPr lang="en-US" sz="2889">
                <a:solidFill>
                  <a:srgbClr val="FFFFFF"/>
                </a:solidFill>
                <a:latin typeface="Roboto Mono"/>
              </a:rPr>
              <a:t>     weighted avg       0.74      0.75      0.74      4800</a:t>
            </a:r>
          </a:p>
          <a:p>
            <a:pPr algn="ctr">
              <a:lnSpc>
                <a:spcPts val="4045"/>
              </a:lnSpc>
              <a:spcBef>
                <a:spcPct val="0"/>
              </a:spcBef>
            </a:pPr>
            <a:endParaRPr lang="en-US" sz="2889">
              <a:solidFill>
                <a:srgbClr val="FFFFFF"/>
              </a:solidFill>
              <a:latin typeface="Roboto Mono"/>
            </a:endParaRPr>
          </a:p>
          <a:p>
            <a:pPr algn="ctr">
              <a:lnSpc>
                <a:spcPts val="4045"/>
              </a:lnSpc>
              <a:spcBef>
                <a:spcPct val="0"/>
              </a:spcBef>
            </a:pPr>
            <a:endParaRPr lang="en-US" sz="2889">
              <a:solidFill>
                <a:srgbClr val="FFFFFF"/>
              </a:solidFill>
              <a:latin typeface="Roboto Mono"/>
            </a:endParaRPr>
          </a:p>
        </p:txBody>
      </p:sp>
      <p:sp>
        <p:nvSpPr>
          <p:cNvPr id="9" name="TextBox 9"/>
          <p:cNvSpPr txBox="1"/>
          <p:nvPr/>
        </p:nvSpPr>
        <p:spPr>
          <a:xfrm>
            <a:off x="5140337" y="780877"/>
            <a:ext cx="8007326" cy="1135761"/>
          </a:xfrm>
          <a:prstGeom prst="rect">
            <a:avLst/>
          </a:prstGeom>
        </p:spPr>
        <p:txBody>
          <a:bodyPr lIns="0" tIns="0" rIns="0" bIns="0" rtlCol="0" anchor="t">
            <a:spAutoFit/>
          </a:bodyPr>
          <a:lstStyle/>
          <a:p>
            <a:pPr algn="ctr">
              <a:lnSpc>
                <a:spcPts val="9323"/>
              </a:lnSpc>
            </a:pPr>
            <a:r>
              <a:rPr lang="en-US" sz="6659">
                <a:solidFill>
                  <a:srgbClr val="FFFFFF"/>
                </a:solidFill>
                <a:latin typeface="Canva Sans Bold"/>
              </a:rPr>
              <a:t>Naive Bayes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11478214" y="-4882840"/>
            <a:ext cx="9218676" cy="9218676"/>
          </a:xfrm>
          <a:custGeom>
            <a:avLst/>
            <a:gdLst/>
            <a:ahLst/>
            <a:cxnLst/>
            <a:rect l="l" t="t" r="r" b="b"/>
            <a:pathLst>
              <a:path w="9218676" h="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720443" y="-1551311"/>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3247802" y="4806269"/>
            <a:ext cx="9218676" cy="9218676"/>
          </a:xfrm>
          <a:custGeom>
            <a:avLst/>
            <a:gdLst/>
            <a:ahLst/>
            <a:cxnLst/>
            <a:rect l="l" t="t" r="r" b="b"/>
            <a:pathLst>
              <a:path w="9218676" h="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10899438" y="7474099"/>
            <a:ext cx="8685325" cy="8685325"/>
          </a:xfrm>
          <a:custGeom>
            <a:avLst/>
            <a:gdLst/>
            <a:ahLst/>
            <a:cxnLst/>
            <a:rect l="l" t="t" r="r" b="b"/>
            <a:pathLst>
              <a:path w="8685325" h="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15869971" y="8535586"/>
            <a:ext cx="2778658" cy="2285446"/>
          </a:xfrm>
          <a:custGeom>
            <a:avLst/>
            <a:gdLst/>
            <a:ahLst/>
            <a:cxnLst/>
            <a:rect l="l" t="t" r="r" b="b"/>
            <a:pathLst>
              <a:path w="2778658" h="2285446">
                <a:moveTo>
                  <a:pt x="0" y="0"/>
                </a:moveTo>
                <a:lnTo>
                  <a:pt x="2778658" y="0"/>
                </a:lnTo>
                <a:lnTo>
                  <a:pt x="2778658" y="2285447"/>
                </a:lnTo>
                <a:lnTo>
                  <a:pt x="0" y="2285447"/>
                </a:lnTo>
                <a:lnTo>
                  <a:pt x="0" y="0"/>
                </a:lnTo>
                <a:close/>
              </a:path>
            </a:pathLst>
          </a:custGeom>
          <a:blipFill>
            <a:blip r:embed="rId6"/>
            <a:stretch>
              <a:fillRect/>
            </a:stretch>
          </a:blipFill>
        </p:spPr>
      </p:sp>
      <p:sp>
        <p:nvSpPr>
          <p:cNvPr id="7" name="Freeform 7"/>
          <p:cNvSpPr/>
          <p:nvPr/>
        </p:nvSpPr>
        <p:spPr>
          <a:xfrm flipH="1">
            <a:off x="14020057" y="-2331083"/>
            <a:ext cx="4903845" cy="5636604"/>
          </a:xfrm>
          <a:custGeom>
            <a:avLst/>
            <a:gdLst/>
            <a:ahLst/>
            <a:cxnLst/>
            <a:rect l="l" t="t" r="r" b="b"/>
            <a:pathLst>
              <a:path w="4903845" h="5636604">
                <a:moveTo>
                  <a:pt x="4903845" y="0"/>
                </a:moveTo>
                <a:lnTo>
                  <a:pt x="0" y="0"/>
                </a:lnTo>
                <a:lnTo>
                  <a:pt x="0" y="5636604"/>
                </a:lnTo>
                <a:lnTo>
                  <a:pt x="4903845" y="5636604"/>
                </a:lnTo>
                <a:lnTo>
                  <a:pt x="4903845" y="0"/>
                </a:lnTo>
                <a:close/>
              </a:path>
            </a:pathLst>
          </a:custGeom>
          <a:blipFill>
            <a:blip r:embed="rId7"/>
            <a:stretch>
              <a:fillRect/>
            </a:stretch>
          </a:blipFill>
        </p:spPr>
      </p:sp>
      <p:sp>
        <p:nvSpPr>
          <p:cNvPr id="8" name="TextBox 8"/>
          <p:cNvSpPr txBox="1"/>
          <p:nvPr/>
        </p:nvSpPr>
        <p:spPr>
          <a:xfrm>
            <a:off x="4501828" y="895350"/>
            <a:ext cx="9284345" cy="1145393"/>
          </a:xfrm>
          <a:prstGeom prst="rect">
            <a:avLst/>
          </a:prstGeom>
        </p:spPr>
        <p:txBody>
          <a:bodyPr lIns="0" tIns="0" rIns="0" bIns="0" rtlCol="0" anchor="t">
            <a:spAutoFit/>
          </a:bodyPr>
          <a:lstStyle/>
          <a:p>
            <a:pPr algn="ctr">
              <a:lnSpc>
                <a:spcPts val="9318"/>
              </a:lnSpc>
              <a:spcBef>
                <a:spcPct val="0"/>
              </a:spcBef>
            </a:pPr>
            <a:r>
              <a:rPr lang="en-US" sz="6655">
                <a:solidFill>
                  <a:srgbClr val="FFFFFF"/>
                </a:solidFill>
                <a:latin typeface="Montserrat Bold"/>
              </a:rPr>
              <a:t>K Nearest Neighbour</a:t>
            </a:r>
          </a:p>
        </p:txBody>
      </p:sp>
      <p:sp>
        <p:nvSpPr>
          <p:cNvPr id="9" name="TextBox 9"/>
          <p:cNvSpPr txBox="1"/>
          <p:nvPr/>
        </p:nvSpPr>
        <p:spPr>
          <a:xfrm>
            <a:off x="1148917" y="2094922"/>
            <a:ext cx="15990166" cy="7051294"/>
          </a:xfrm>
          <a:prstGeom prst="rect">
            <a:avLst/>
          </a:prstGeom>
        </p:spPr>
        <p:txBody>
          <a:bodyPr lIns="0" tIns="0" rIns="0" bIns="0" rtlCol="0" anchor="t">
            <a:spAutoFit/>
          </a:bodyPr>
          <a:lstStyle/>
          <a:p>
            <a:pPr algn="ctr">
              <a:lnSpc>
                <a:spcPts val="4045"/>
              </a:lnSpc>
            </a:pPr>
            <a:endParaRPr/>
          </a:p>
          <a:p>
            <a:pPr algn="ctr">
              <a:lnSpc>
                <a:spcPts val="4045"/>
              </a:lnSpc>
            </a:pPr>
            <a:r>
              <a:rPr lang="en-US" sz="2889">
                <a:solidFill>
                  <a:srgbClr val="FFFFFF"/>
                </a:solidFill>
                <a:latin typeface="Roboto Mono"/>
              </a:rPr>
              <a:t>                   precision    recall  f1-score   support</a:t>
            </a:r>
          </a:p>
          <a:p>
            <a:pPr algn="ctr">
              <a:lnSpc>
                <a:spcPts val="4045"/>
              </a:lnSpc>
            </a:pPr>
            <a:endParaRPr lang="en-US" sz="2889">
              <a:solidFill>
                <a:srgbClr val="FFFFFF"/>
              </a:solidFill>
              <a:latin typeface="Roboto Mono"/>
            </a:endParaRPr>
          </a:p>
          <a:p>
            <a:pPr algn="ctr">
              <a:lnSpc>
                <a:spcPts val="4045"/>
              </a:lnSpc>
            </a:pPr>
            <a:r>
              <a:rPr lang="en-US" sz="2889">
                <a:solidFill>
                  <a:srgbClr val="FFFFFF"/>
                </a:solidFill>
                <a:latin typeface="Roboto Mono"/>
              </a:rPr>
              <a:t>              age       0.98      0.96      0.97       812</a:t>
            </a:r>
          </a:p>
          <a:p>
            <a:pPr algn="ctr">
              <a:lnSpc>
                <a:spcPts val="4045"/>
              </a:lnSpc>
            </a:pPr>
            <a:r>
              <a:rPr lang="en-US" sz="2889">
                <a:solidFill>
                  <a:srgbClr val="FFFFFF"/>
                </a:solidFill>
                <a:latin typeface="Roboto Mono"/>
              </a:rPr>
              <a:t>        ethnicity       0.99      0.69      0.82       783</a:t>
            </a:r>
          </a:p>
          <a:p>
            <a:pPr algn="ctr">
              <a:lnSpc>
                <a:spcPts val="4045"/>
              </a:lnSpc>
            </a:pPr>
            <a:r>
              <a:rPr lang="en-US" sz="2889">
                <a:solidFill>
                  <a:srgbClr val="FFFFFF"/>
                </a:solidFill>
                <a:latin typeface="Roboto Mono"/>
              </a:rPr>
              <a:t>           gender       0.97      0.54      0.69       796</a:t>
            </a:r>
          </a:p>
          <a:p>
            <a:pPr algn="ctr">
              <a:lnSpc>
                <a:spcPts val="4045"/>
              </a:lnSpc>
            </a:pPr>
            <a:r>
              <a:rPr lang="en-US" sz="2889">
                <a:solidFill>
                  <a:srgbClr val="FFFFFF"/>
                </a:solidFill>
                <a:latin typeface="Roboto Mono"/>
              </a:rPr>
              <a:t>not_cyberbullying       0.22      0.06      0.10       819</a:t>
            </a:r>
          </a:p>
          <a:p>
            <a:pPr algn="ctr">
              <a:lnSpc>
                <a:spcPts val="4045"/>
              </a:lnSpc>
            </a:pPr>
            <a:r>
              <a:rPr lang="en-US" sz="2889">
                <a:solidFill>
                  <a:srgbClr val="FFFFFF"/>
                </a:solidFill>
                <a:latin typeface="Roboto Mono"/>
              </a:rPr>
              <a:t>            other       0.27      0.89      0.41       788</a:t>
            </a:r>
          </a:p>
          <a:p>
            <a:pPr algn="ctr">
              <a:lnSpc>
                <a:spcPts val="4045"/>
              </a:lnSpc>
            </a:pPr>
            <a:r>
              <a:rPr lang="en-US" sz="2889">
                <a:solidFill>
                  <a:srgbClr val="FFFFFF"/>
                </a:solidFill>
                <a:latin typeface="Roboto Mono"/>
              </a:rPr>
              <a:t>         religion       0.99      0.19      0.32       802</a:t>
            </a:r>
          </a:p>
          <a:p>
            <a:pPr algn="ctr">
              <a:lnSpc>
                <a:spcPts val="4045"/>
              </a:lnSpc>
            </a:pPr>
            <a:endParaRPr lang="en-US" sz="2889">
              <a:solidFill>
                <a:srgbClr val="FFFFFF"/>
              </a:solidFill>
              <a:latin typeface="Roboto Mono"/>
            </a:endParaRPr>
          </a:p>
          <a:p>
            <a:pPr algn="ctr">
              <a:lnSpc>
                <a:spcPts val="4045"/>
              </a:lnSpc>
            </a:pPr>
            <a:r>
              <a:rPr lang="en-US" sz="2889">
                <a:solidFill>
                  <a:srgbClr val="FFFFFF"/>
                </a:solidFill>
                <a:latin typeface="Roboto Mono"/>
              </a:rPr>
              <a:t>         accuracy                           0.55      4800</a:t>
            </a:r>
          </a:p>
          <a:p>
            <a:pPr algn="ctr">
              <a:lnSpc>
                <a:spcPts val="4045"/>
              </a:lnSpc>
            </a:pPr>
            <a:r>
              <a:rPr lang="en-US" sz="2889">
                <a:solidFill>
                  <a:srgbClr val="FFFFFF"/>
                </a:solidFill>
                <a:latin typeface="Roboto Mono"/>
              </a:rPr>
              <a:t>        macro avg       0.74      0.55      0.55      4800</a:t>
            </a:r>
          </a:p>
          <a:p>
            <a:pPr algn="ctr">
              <a:lnSpc>
                <a:spcPts val="4045"/>
              </a:lnSpc>
            </a:pPr>
            <a:r>
              <a:rPr lang="en-US" sz="2889">
                <a:solidFill>
                  <a:srgbClr val="FFFFFF"/>
                </a:solidFill>
                <a:latin typeface="Roboto Mono"/>
              </a:rPr>
              <a:t>     weighted avg       0.74      0.55      0.55      4800</a:t>
            </a:r>
          </a:p>
          <a:p>
            <a:pPr algn="ctr">
              <a:lnSpc>
                <a:spcPts val="4045"/>
              </a:lnSpc>
              <a:spcBef>
                <a:spcPct val="0"/>
              </a:spcBef>
            </a:pPr>
            <a:endParaRPr lang="en-US" sz="2889">
              <a:solidFill>
                <a:srgbClr val="FFFFFF"/>
              </a:solidFill>
              <a:latin typeface="Roboto Mon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Freeform 2"/>
          <p:cNvSpPr/>
          <p:nvPr/>
        </p:nvSpPr>
        <p:spPr>
          <a:xfrm>
            <a:off x="-3875567" y="-5108501"/>
            <a:ext cx="9808535" cy="9808535"/>
          </a:xfrm>
          <a:custGeom>
            <a:avLst/>
            <a:gdLst/>
            <a:ahLst/>
            <a:cxnLst/>
            <a:rect l="l" t="t" r="r" b="b"/>
            <a:pathLst>
              <a:path w="9808535" h="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823539" y="6359184"/>
            <a:ext cx="8086060" cy="8086060"/>
          </a:xfrm>
          <a:custGeom>
            <a:avLst/>
            <a:gdLst/>
            <a:ahLst/>
            <a:cxnLst/>
            <a:rect l="l" t="t" r="r" b="b"/>
            <a:pathLst>
              <a:path w="8086060" h="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5400000">
            <a:off x="9029493" y="1664950"/>
            <a:ext cx="12718369" cy="9388469"/>
          </a:xfrm>
          <a:custGeom>
            <a:avLst/>
            <a:gdLst/>
            <a:ahLst/>
            <a:cxnLst/>
            <a:rect l="l" t="t" r="r" b="b"/>
            <a:pathLst>
              <a:path w="12718369" h="9388469">
                <a:moveTo>
                  <a:pt x="0" y="0"/>
                </a:moveTo>
                <a:lnTo>
                  <a:pt x="12718369" y="0"/>
                </a:lnTo>
                <a:lnTo>
                  <a:pt x="12718369" y="9388469"/>
                </a:lnTo>
                <a:lnTo>
                  <a:pt x="0" y="938846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533898" y="2346313"/>
            <a:ext cx="2292647" cy="2635226"/>
          </a:xfrm>
          <a:custGeom>
            <a:avLst/>
            <a:gdLst/>
            <a:ahLst/>
            <a:cxnLst/>
            <a:rect l="l" t="t" r="r" b="b"/>
            <a:pathLst>
              <a:path w="2292647" h="2635226">
                <a:moveTo>
                  <a:pt x="0" y="0"/>
                </a:moveTo>
                <a:lnTo>
                  <a:pt x="2292647" y="0"/>
                </a:lnTo>
                <a:lnTo>
                  <a:pt x="2292647" y="2635227"/>
                </a:lnTo>
                <a:lnTo>
                  <a:pt x="0" y="2635227"/>
                </a:lnTo>
                <a:lnTo>
                  <a:pt x="0" y="0"/>
                </a:lnTo>
                <a:close/>
              </a:path>
            </a:pathLst>
          </a:custGeom>
          <a:blipFill>
            <a:blip r:embed="rId8"/>
            <a:stretch>
              <a:fillRect/>
            </a:stretch>
          </a:blipFill>
        </p:spPr>
      </p:sp>
      <p:sp>
        <p:nvSpPr>
          <p:cNvPr id="6" name="Freeform 6"/>
          <p:cNvSpPr/>
          <p:nvPr/>
        </p:nvSpPr>
        <p:spPr>
          <a:xfrm rot="1953174">
            <a:off x="-59279" y="8766770"/>
            <a:ext cx="5153321" cy="3040459"/>
          </a:xfrm>
          <a:custGeom>
            <a:avLst/>
            <a:gdLst/>
            <a:ahLst/>
            <a:cxnLst/>
            <a:rect l="l" t="t" r="r" b="b"/>
            <a:pathLst>
              <a:path w="5153321" h="3040459">
                <a:moveTo>
                  <a:pt x="0" y="0"/>
                </a:moveTo>
                <a:lnTo>
                  <a:pt x="5153321" y="0"/>
                </a:lnTo>
                <a:lnTo>
                  <a:pt x="5153321" y="3040460"/>
                </a:lnTo>
                <a:lnTo>
                  <a:pt x="0" y="3040460"/>
                </a:lnTo>
                <a:lnTo>
                  <a:pt x="0" y="0"/>
                </a:lnTo>
                <a:close/>
              </a:path>
            </a:pathLst>
          </a:custGeom>
          <a:blipFill>
            <a:blip r:embed="rId9"/>
            <a:stretch>
              <a:fillRect/>
            </a:stretch>
          </a:blipFill>
        </p:spPr>
      </p:sp>
      <p:sp>
        <p:nvSpPr>
          <p:cNvPr id="7" name="TextBox 7"/>
          <p:cNvSpPr txBox="1"/>
          <p:nvPr/>
        </p:nvSpPr>
        <p:spPr>
          <a:xfrm>
            <a:off x="5176592" y="4097313"/>
            <a:ext cx="12082708" cy="3663950"/>
          </a:xfrm>
          <a:prstGeom prst="rect">
            <a:avLst/>
          </a:prstGeom>
        </p:spPr>
        <p:txBody>
          <a:bodyPr lIns="0" tIns="0" rIns="0" bIns="0" rtlCol="0" anchor="t">
            <a:spAutoFit/>
          </a:bodyPr>
          <a:lstStyle/>
          <a:p>
            <a:pPr algn="just">
              <a:lnSpc>
                <a:spcPts val="4930"/>
              </a:lnSpc>
            </a:pPr>
            <a:r>
              <a:rPr lang="en-US" sz="2900" spc="124">
                <a:solidFill>
                  <a:srgbClr val="FFFFFF"/>
                </a:solidFill>
                <a:latin typeface="Montserrat"/>
              </a:rPr>
              <a:t>Supervised learning excels with high-quality labeled data, but acquiring it can be costly. Unsupervised learning offers promise, especially with powerful models, by leveraging unlabeled data. This could significantly reduce reliance on manual labeling. Further exploration of unsupervised learning for detection tasks is essential.</a:t>
            </a:r>
          </a:p>
        </p:txBody>
      </p:sp>
      <p:sp>
        <p:nvSpPr>
          <p:cNvPr id="8" name="Freeform 8"/>
          <p:cNvSpPr/>
          <p:nvPr/>
        </p:nvSpPr>
        <p:spPr>
          <a:xfrm>
            <a:off x="-1671139" y="6511584"/>
            <a:ext cx="8086060" cy="8086060"/>
          </a:xfrm>
          <a:custGeom>
            <a:avLst/>
            <a:gdLst/>
            <a:ahLst/>
            <a:cxnLst/>
            <a:rect l="l" t="t" r="r" b="b"/>
            <a:pathLst>
              <a:path w="8086060" h="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TextBox 9"/>
          <p:cNvSpPr txBox="1"/>
          <p:nvPr/>
        </p:nvSpPr>
        <p:spPr>
          <a:xfrm>
            <a:off x="10694443" y="2818677"/>
            <a:ext cx="6560949" cy="1411986"/>
          </a:xfrm>
          <a:prstGeom prst="rect">
            <a:avLst/>
          </a:prstGeom>
        </p:spPr>
        <p:txBody>
          <a:bodyPr lIns="0" tIns="0" rIns="0" bIns="0" rtlCol="0" anchor="t">
            <a:spAutoFit/>
          </a:bodyPr>
          <a:lstStyle/>
          <a:p>
            <a:pPr>
              <a:lnSpc>
                <a:spcPts val="11423"/>
              </a:lnSpc>
            </a:pPr>
            <a:r>
              <a:rPr lang="en-US" sz="8159">
                <a:solidFill>
                  <a:srgbClr val="FFFFFF"/>
                </a:solidFill>
                <a:latin typeface="Neue Machina Ultra-Bold"/>
              </a:rPr>
              <a:t>Conclusion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493</Words>
  <Application>Microsoft Office PowerPoint</Application>
  <PresentationFormat>Custom</PresentationFormat>
  <Paragraphs>74</Paragraphs>
  <Slides>10</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Neue Machina Ultra-Bold</vt:lpstr>
      <vt:lpstr>Calibri</vt:lpstr>
      <vt:lpstr>Neue Machina Bold</vt:lpstr>
      <vt:lpstr>Montserrat Ultra-Bold</vt:lpstr>
      <vt:lpstr>Roboto Mono</vt:lpstr>
      <vt:lpstr>Arial</vt:lpstr>
      <vt:lpstr>Montserrat</vt:lpstr>
      <vt:lpstr>Canva Sans</vt:lpstr>
      <vt:lpstr>Montserrat Bold</vt:lpstr>
      <vt:lpstr>Montserrat Medium</vt:lpstr>
      <vt:lpstr>Canva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Purple Futuristic Modern 3D Tech Company Business Presentation</dc:title>
  <cp:lastModifiedBy>Fahmid Chowdhury</cp:lastModifiedBy>
  <cp:revision>2</cp:revision>
  <dcterms:created xsi:type="dcterms:W3CDTF">2006-08-16T00:00:00Z</dcterms:created>
  <dcterms:modified xsi:type="dcterms:W3CDTF">2024-04-24T17:17:09Z</dcterms:modified>
  <dc:identifier>DAGDG7qZWcs</dc:identifier>
</cp:coreProperties>
</file>

<file path=docProps/thumbnail.jpeg>
</file>